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8" r:id="rId2"/>
    <p:sldId id="260" r:id="rId3"/>
    <p:sldId id="257" r:id="rId4"/>
    <p:sldId id="261" r:id="rId5"/>
    <p:sldId id="276" r:id="rId6"/>
    <p:sldId id="271" r:id="rId7"/>
    <p:sldId id="263" r:id="rId8"/>
    <p:sldId id="272" r:id="rId9"/>
    <p:sldId id="273" r:id="rId10"/>
    <p:sldId id="275" r:id="rId11"/>
    <p:sldId id="281" r:id="rId12"/>
    <p:sldId id="28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90"/>
  </p:normalViewPr>
  <p:slideViewPr>
    <p:cSldViewPr snapToGrid="0" snapToObjects="1">
      <p:cViewPr varScale="1">
        <p:scale>
          <a:sx n="74" d="100"/>
          <a:sy n="74" d="100"/>
        </p:scale>
        <p:origin x="176"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v>Cancer in the US</c:v>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E0-7740-BA8B-E04BA019188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0E0-7740-BA8B-E04BA019188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0E0-7740-BA8B-E04BA019188A}"/>
              </c:ext>
            </c:extLst>
          </c:dPt>
          <c:dLbls>
            <c:dLbl>
              <c:idx val="0"/>
              <c:layout>
                <c:manualLayout>
                  <c:x val="-0.20196059583878165"/>
                  <c:y val="-0.2800889752994016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0E0-7740-BA8B-E04BA019188A}"/>
                </c:ext>
              </c:extLst>
            </c:dLbl>
            <c:dLbl>
              <c:idx val="2"/>
              <c:layout>
                <c:manualLayout>
                  <c:x val="0.26231791392840725"/>
                  <c:y val="8.3197436936427917E-3"/>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0E0-7740-BA8B-E04BA019188A}"/>
                </c:ext>
              </c:extLst>
            </c:dLbl>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Sheet1!$B$1:$B$3</c:f>
              <c:strCache>
                <c:ptCount val="3"/>
                <c:pt idx="0">
                  <c:v>Basal Cell Carcinoma</c:v>
                </c:pt>
                <c:pt idx="1">
                  <c:v>Squamous Cell Carcinoma</c:v>
                </c:pt>
                <c:pt idx="2">
                  <c:v>Melanoma</c:v>
                </c:pt>
              </c:strCache>
            </c:strRef>
          </c:cat>
          <c:val>
            <c:numRef>
              <c:f>Sheet1!$A$1:$A$3</c:f>
              <c:numCache>
                <c:formatCode>#,##0</c:formatCode>
                <c:ptCount val="3"/>
                <c:pt idx="0">
                  <c:v>4000000</c:v>
                </c:pt>
                <c:pt idx="1">
                  <c:v>1000000</c:v>
                </c:pt>
                <c:pt idx="2">
                  <c:v>92000</c:v>
                </c:pt>
              </c:numCache>
            </c:numRef>
          </c:val>
          <c:extLst>
            <c:ext xmlns:c16="http://schemas.microsoft.com/office/drawing/2014/chart" uri="{C3380CC4-5D6E-409C-BE32-E72D297353CC}">
              <c16:uniqueId val="{00000006-20E0-7740-BA8B-E04BA019188A}"/>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9F122-464B-024D-9E90-D4F3A4BF8529}"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63EC6C9-9B6D-664F-999E-7C1162F61F66}">
      <dgm:prSet phldrT="[Text]"/>
      <dgm:spPr/>
      <dgm:t>
        <a:bodyPr/>
        <a:lstStyle/>
        <a:p>
          <a:r>
            <a:rPr lang="en-US" dirty="0"/>
            <a:t>Increase exposure to SS/HH SS Conditions</a:t>
          </a:r>
        </a:p>
      </dgm:t>
    </dgm:pt>
    <dgm:pt modelId="{15A72BE7-1306-A540-9730-3D017CB154CF}" type="parTrans" cxnId="{E7429380-8611-714A-BA75-1900F7AF1782}">
      <dgm:prSet/>
      <dgm:spPr/>
      <dgm:t>
        <a:bodyPr/>
        <a:lstStyle/>
        <a:p>
          <a:endParaRPr lang="en-US"/>
        </a:p>
      </dgm:t>
    </dgm:pt>
    <dgm:pt modelId="{A25C015B-DF72-4A43-B14F-6D9D488E4349}" type="sibTrans" cxnId="{E7429380-8611-714A-BA75-1900F7AF1782}">
      <dgm:prSet/>
      <dgm:spPr/>
      <dgm:t>
        <a:bodyPr/>
        <a:lstStyle/>
        <a:p>
          <a:endParaRPr lang="en-US"/>
        </a:p>
      </dgm:t>
    </dgm:pt>
    <dgm:pt modelId="{922F35FD-067A-324D-BE95-A954DD38D5ED}">
      <dgm:prSet phldrT="[Text]"/>
      <dgm:spPr/>
      <dgm:t>
        <a:bodyPr/>
        <a:lstStyle/>
        <a:p>
          <a:r>
            <a:rPr lang="en-US" dirty="0"/>
            <a:t>Increase range of Inhibitor</a:t>
          </a:r>
        </a:p>
      </dgm:t>
    </dgm:pt>
    <dgm:pt modelId="{A575AF4E-DB62-3845-AFA0-D4248467B12F}" type="parTrans" cxnId="{F3EE41C8-DCC7-A543-9D7D-CAE8D241CA28}">
      <dgm:prSet/>
      <dgm:spPr/>
      <dgm:t>
        <a:bodyPr/>
        <a:lstStyle/>
        <a:p>
          <a:endParaRPr lang="en-US"/>
        </a:p>
      </dgm:t>
    </dgm:pt>
    <dgm:pt modelId="{629EA761-64D0-6242-962A-C924D018E05B}" type="sibTrans" cxnId="{F3EE41C8-DCC7-A543-9D7D-CAE8D241CA28}">
      <dgm:prSet/>
      <dgm:spPr/>
      <dgm:t>
        <a:bodyPr/>
        <a:lstStyle/>
        <a:p>
          <a:endParaRPr lang="en-US"/>
        </a:p>
      </dgm:t>
    </dgm:pt>
    <dgm:pt modelId="{DB42E1C5-27C6-0C49-861A-AB27453A60C1}">
      <dgm:prSet phldrT="[Text]"/>
      <dgm:spPr/>
      <dgm:t>
        <a:bodyPr/>
        <a:lstStyle/>
        <a:p>
          <a:r>
            <a:rPr lang="en-US" dirty="0"/>
            <a:t>Continue Kinase Screening </a:t>
          </a:r>
        </a:p>
      </dgm:t>
    </dgm:pt>
    <dgm:pt modelId="{93FF1428-E741-A64C-88B7-B47959021583}" type="parTrans" cxnId="{83822A90-6F27-BF4D-AA15-E87CB85AC0DF}">
      <dgm:prSet/>
      <dgm:spPr/>
      <dgm:t>
        <a:bodyPr/>
        <a:lstStyle/>
        <a:p>
          <a:endParaRPr lang="en-US"/>
        </a:p>
      </dgm:t>
    </dgm:pt>
    <dgm:pt modelId="{046218DE-199B-834A-A674-4E32EFF19927}" type="sibTrans" cxnId="{83822A90-6F27-BF4D-AA15-E87CB85AC0DF}">
      <dgm:prSet/>
      <dgm:spPr/>
      <dgm:t>
        <a:bodyPr/>
        <a:lstStyle/>
        <a:p>
          <a:endParaRPr lang="en-US"/>
        </a:p>
      </dgm:t>
    </dgm:pt>
    <dgm:pt modelId="{1C4B0DBB-1630-2744-BD12-134F33F9D14E}">
      <dgm:prSet/>
      <dgm:spPr/>
      <dgm:t>
        <a:bodyPr/>
        <a:lstStyle/>
        <a:p>
          <a:r>
            <a:rPr lang="en-US" dirty="0"/>
            <a:t>Cytotoxicity control</a:t>
          </a:r>
        </a:p>
      </dgm:t>
    </dgm:pt>
    <dgm:pt modelId="{6B4D3F3B-85E0-1C43-BE96-FD579CBDFB95}" type="parTrans" cxnId="{9BCAC528-7648-4A4D-9B21-BB6CA3D486C9}">
      <dgm:prSet/>
      <dgm:spPr/>
      <dgm:t>
        <a:bodyPr/>
        <a:lstStyle/>
        <a:p>
          <a:endParaRPr lang="en-US"/>
        </a:p>
      </dgm:t>
    </dgm:pt>
    <dgm:pt modelId="{9B197923-9F89-2944-BEFE-F39170E06C31}" type="sibTrans" cxnId="{9BCAC528-7648-4A4D-9B21-BB6CA3D486C9}">
      <dgm:prSet/>
      <dgm:spPr/>
      <dgm:t>
        <a:bodyPr/>
        <a:lstStyle/>
        <a:p>
          <a:endParaRPr lang="en-US"/>
        </a:p>
      </dgm:t>
    </dgm:pt>
    <dgm:pt modelId="{009570D2-C4E0-8042-8628-E73724C04192}">
      <dgm:prSet/>
      <dgm:spPr/>
      <dgm:t>
        <a:bodyPr/>
        <a:lstStyle/>
        <a:p>
          <a:r>
            <a:rPr lang="en-US" dirty="0"/>
            <a:t>Confirm inhibitor target </a:t>
          </a:r>
        </a:p>
      </dgm:t>
    </dgm:pt>
    <dgm:pt modelId="{6728137A-CEB3-7947-8F94-7A01D922CDA6}" type="parTrans" cxnId="{DFA25B03-D2CA-464D-BE53-CD2FAE6F5C35}">
      <dgm:prSet/>
      <dgm:spPr/>
      <dgm:t>
        <a:bodyPr/>
        <a:lstStyle/>
        <a:p>
          <a:endParaRPr lang="en-US"/>
        </a:p>
      </dgm:t>
    </dgm:pt>
    <dgm:pt modelId="{D3A5BE4B-955A-EE40-A36A-531EE08B77D1}" type="sibTrans" cxnId="{DFA25B03-D2CA-464D-BE53-CD2FAE6F5C35}">
      <dgm:prSet/>
      <dgm:spPr/>
      <dgm:t>
        <a:bodyPr/>
        <a:lstStyle/>
        <a:p>
          <a:endParaRPr lang="en-US"/>
        </a:p>
      </dgm:t>
    </dgm:pt>
    <dgm:pt modelId="{2F43FAB5-0449-7D4F-8002-BED0A01B442C}">
      <dgm:prSet/>
      <dgm:spPr/>
      <dgm:t>
        <a:bodyPr/>
        <a:lstStyle/>
        <a:p>
          <a:r>
            <a:rPr lang="en-US" dirty="0"/>
            <a:t>Confirm NEK1 as Activator of HH Signaling</a:t>
          </a:r>
        </a:p>
      </dgm:t>
    </dgm:pt>
    <dgm:pt modelId="{753C0CB3-EAE4-5F48-A7E4-54B40ABE409F}" type="parTrans" cxnId="{DADD72E1-0A45-4247-AC98-9FAE1875A6B1}">
      <dgm:prSet/>
      <dgm:spPr/>
      <dgm:t>
        <a:bodyPr/>
        <a:lstStyle/>
        <a:p>
          <a:endParaRPr lang="en-US"/>
        </a:p>
      </dgm:t>
    </dgm:pt>
    <dgm:pt modelId="{52BB6465-E046-8E4A-BCB3-133F4ABEA94B}" type="sibTrans" cxnId="{DADD72E1-0A45-4247-AC98-9FAE1875A6B1}">
      <dgm:prSet/>
      <dgm:spPr/>
      <dgm:t>
        <a:bodyPr/>
        <a:lstStyle/>
        <a:p>
          <a:endParaRPr lang="en-US"/>
        </a:p>
      </dgm:t>
    </dgm:pt>
    <dgm:pt modelId="{FBBC6C48-50EF-A24D-B392-7F72C680873D}">
      <dgm:prSet/>
      <dgm:spPr/>
      <dgm:t>
        <a:bodyPr/>
        <a:lstStyle/>
        <a:p>
          <a:r>
            <a:rPr lang="en-US" dirty="0"/>
            <a:t>Investigate Mechanism of GLI Activation by NEK1</a:t>
          </a:r>
        </a:p>
      </dgm:t>
    </dgm:pt>
    <dgm:pt modelId="{C0B76157-9958-3D4D-A3F1-204F50ABF6D2}" type="parTrans" cxnId="{F8FE3920-F139-5241-995C-CA0A0E03FACF}">
      <dgm:prSet/>
      <dgm:spPr/>
      <dgm:t>
        <a:bodyPr/>
        <a:lstStyle/>
        <a:p>
          <a:endParaRPr lang="en-US"/>
        </a:p>
      </dgm:t>
    </dgm:pt>
    <dgm:pt modelId="{3CAAA418-4FB9-BA45-A535-A9B8D8F65FF5}" type="sibTrans" cxnId="{F8FE3920-F139-5241-995C-CA0A0E03FACF}">
      <dgm:prSet/>
      <dgm:spPr/>
      <dgm:t>
        <a:bodyPr/>
        <a:lstStyle/>
        <a:p>
          <a:endParaRPr lang="en-US"/>
        </a:p>
      </dgm:t>
    </dgm:pt>
    <dgm:pt modelId="{B26A6CDC-85A3-B741-91D4-C668C2549B11}">
      <dgm:prSet/>
      <dgm:spPr/>
      <dgm:t>
        <a:bodyPr/>
        <a:lstStyle/>
        <a:p>
          <a:r>
            <a:rPr lang="en-US" dirty="0"/>
            <a:t>In vitro Kinase assay with GLI and NEK1</a:t>
          </a:r>
        </a:p>
      </dgm:t>
    </dgm:pt>
    <dgm:pt modelId="{673C7333-73EA-0B4D-9097-DAC336974ECE}" type="parTrans" cxnId="{081777FA-704D-F047-AFF7-399F4EEEFC25}">
      <dgm:prSet/>
      <dgm:spPr/>
      <dgm:t>
        <a:bodyPr/>
        <a:lstStyle/>
        <a:p>
          <a:endParaRPr lang="en-US"/>
        </a:p>
      </dgm:t>
    </dgm:pt>
    <dgm:pt modelId="{F1978FED-A510-5D45-B99A-3EB9ED161E71}" type="sibTrans" cxnId="{081777FA-704D-F047-AFF7-399F4EEEFC25}">
      <dgm:prSet/>
      <dgm:spPr/>
      <dgm:t>
        <a:bodyPr/>
        <a:lstStyle/>
        <a:p>
          <a:endParaRPr lang="en-US"/>
        </a:p>
      </dgm:t>
    </dgm:pt>
    <dgm:pt modelId="{A051C04B-2D3E-D74A-8B07-B6E3F14A6440}">
      <dgm:prSet/>
      <dgm:spPr/>
      <dgm:t>
        <a:bodyPr/>
        <a:lstStyle/>
        <a:p>
          <a:r>
            <a:rPr lang="en-US" dirty="0"/>
            <a:t>BUB1, PAK6, CDK19 </a:t>
          </a:r>
        </a:p>
      </dgm:t>
    </dgm:pt>
    <dgm:pt modelId="{83664EE6-C344-4B4D-8C7C-9C1521CBFF0D}" type="parTrans" cxnId="{6E80B36D-A8AD-AD46-B46A-4C1B0BDE4B06}">
      <dgm:prSet/>
      <dgm:spPr/>
      <dgm:t>
        <a:bodyPr/>
        <a:lstStyle/>
        <a:p>
          <a:endParaRPr lang="en-US"/>
        </a:p>
      </dgm:t>
    </dgm:pt>
    <dgm:pt modelId="{11DB0EA8-B58A-4245-9D52-AA0C68C1FA23}" type="sibTrans" cxnId="{6E80B36D-A8AD-AD46-B46A-4C1B0BDE4B06}">
      <dgm:prSet/>
      <dgm:spPr/>
      <dgm:t>
        <a:bodyPr/>
        <a:lstStyle/>
        <a:p>
          <a:endParaRPr lang="en-US"/>
        </a:p>
      </dgm:t>
    </dgm:pt>
    <dgm:pt modelId="{21BA1089-85F8-BE43-9578-F16C0D2C32B0}">
      <dgm:prSet/>
      <dgm:spPr/>
      <dgm:t>
        <a:bodyPr/>
        <a:lstStyle/>
        <a:p>
          <a:r>
            <a:rPr lang="en-US" dirty="0"/>
            <a:t>GLI Activation with qPCR</a:t>
          </a:r>
        </a:p>
      </dgm:t>
    </dgm:pt>
    <dgm:pt modelId="{F2F73B0E-9848-C04B-860F-C4626D0CAC9A}" type="parTrans" cxnId="{7DF52349-6294-7F48-B222-3B1615D4F543}">
      <dgm:prSet/>
      <dgm:spPr/>
      <dgm:t>
        <a:bodyPr/>
        <a:lstStyle/>
        <a:p>
          <a:endParaRPr lang="en-US"/>
        </a:p>
      </dgm:t>
    </dgm:pt>
    <dgm:pt modelId="{D9D56935-3C09-C848-BEBD-4C7252E822AF}" type="sibTrans" cxnId="{7DF52349-6294-7F48-B222-3B1615D4F543}">
      <dgm:prSet/>
      <dgm:spPr/>
      <dgm:t>
        <a:bodyPr/>
        <a:lstStyle/>
        <a:p>
          <a:endParaRPr lang="en-US"/>
        </a:p>
      </dgm:t>
    </dgm:pt>
    <dgm:pt modelId="{F8BC9845-B8C1-4F43-87EA-F1F15DF2C687}">
      <dgm:prSet/>
      <dgm:spPr/>
      <dgm:t>
        <a:bodyPr/>
        <a:lstStyle/>
        <a:p>
          <a:r>
            <a:rPr lang="en-US" dirty="0"/>
            <a:t>Cell Survival </a:t>
          </a:r>
        </a:p>
      </dgm:t>
    </dgm:pt>
    <dgm:pt modelId="{1BE892A8-FF9A-974C-9561-5EAC71E1FFC1}" type="parTrans" cxnId="{31DFE057-5197-514A-89E2-039C1DC3E70B}">
      <dgm:prSet/>
      <dgm:spPr/>
      <dgm:t>
        <a:bodyPr/>
        <a:lstStyle/>
        <a:p>
          <a:endParaRPr lang="en-US"/>
        </a:p>
      </dgm:t>
    </dgm:pt>
    <dgm:pt modelId="{160969D3-C003-DB49-883E-C86779538113}" type="sibTrans" cxnId="{31DFE057-5197-514A-89E2-039C1DC3E70B}">
      <dgm:prSet/>
      <dgm:spPr/>
      <dgm:t>
        <a:bodyPr/>
        <a:lstStyle/>
        <a:p>
          <a:endParaRPr lang="en-US"/>
        </a:p>
      </dgm:t>
    </dgm:pt>
    <dgm:pt modelId="{68D132C8-337A-F943-A51D-F9B3684AB27C}">
      <dgm:prSet/>
      <dgm:spPr/>
      <dgm:t>
        <a:bodyPr/>
        <a:lstStyle/>
        <a:p>
          <a:r>
            <a:rPr lang="en-US" dirty="0"/>
            <a:t>GLI knock down to confirm activation by NEK1</a:t>
          </a:r>
        </a:p>
      </dgm:t>
    </dgm:pt>
    <dgm:pt modelId="{E8CB8477-C445-494E-9457-950B07FFB697}" type="parTrans" cxnId="{713E7F45-41FA-794B-A2A0-7F0786060974}">
      <dgm:prSet/>
      <dgm:spPr/>
      <dgm:t>
        <a:bodyPr/>
        <a:lstStyle/>
        <a:p>
          <a:endParaRPr lang="en-US"/>
        </a:p>
      </dgm:t>
    </dgm:pt>
    <dgm:pt modelId="{FE6E53F5-2555-6146-B334-4B63F221B86A}" type="sibTrans" cxnId="{713E7F45-41FA-794B-A2A0-7F0786060974}">
      <dgm:prSet/>
      <dgm:spPr/>
      <dgm:t>
        <a:bodyPr/>
        <a:lstStyle/>
        <a:p>
          <a:endParaRPr lang="en-US"/>
        </a:p>
      </dgm:t>
    </dgm:pt>
    <dgm:pt modelId="{3DED9A79-6E48-F644-9A4F-C257FFB314CD}">
      <dgm:prSet/>
      <dgm:spPr/>
      <dgm:t>
        <a:bodyPr/>
        <a:lstStyle/>
        <a:p>
          <a:r>
            <a:rPr lang="en-US" dirty="0"/>
            <a:t>CO-IP of GLI and NEK1</a:t>
          </a:r>
        </a:p>
      </dgm:t>
    </dgm:pt>
    <dgm:pt modelId="{8C52C3AA-186C-6E41-B93A-70040D6071D9}" type="parTrans" cxnId="{8FD6F903-0734-EF42-A33C-0CFD29BB6D71}">
      <dgm:prSet/>
      <dgm:spPr/>
      <dgm:t>
        <a:bodyPr/>
        <a:lstStyle/>
        <a:p>
          <a:endParaRPr lang="en-US"/>
        </a:p>
      </dgm:t>
    </dgm:pt>
    <dgm:pt modelId="{CEA772DE-9944-944B-B0F3-9BBED64AE2CB}" type="sibTrans" cxnId="{8FD6F903-0734-EF42-A33C-0CFD29BB6D71}">
      <dgm:prSet/>
      <dgm:spPr/>
      <dgm:t>
        <a:bodyPr/>
        <a:lstStyle/>
        <a:p>
          <a:endParaRPr lang="en-US"/>
        </a:p>
      </dgm:t>
    </dgm:pt>
    <dgm:pt modelId="{17CCBD90-60B2-5E40-9D2B-CC46122E907B}" type="pres">
      <dgm:prSet presAssocID="{E4B9F122-464B-024D-9E90-D4F3A4BF8529}" presName="Name0" presStyleCnt="0">
        <dgm:presLayoutVars>
          <dgm:chPref val="3"/>
          <dgm:dir/>
          <dgm:animLvl val="lvl"/>
          <dgm:resizeHandles/>
        </dgm:presLayoutVars>
      </dgm:prSet>
      <dgm:spPr/>
    </dgm:pt>
    <dgm:pt modelId="{BD5B8FB5-E97C-C74C-A331-B9904575BFA8}" type="pres">
      <dgm:prSet presAssocID="{2F43FAB5-0449-7D4F-8002-BED0A01B442C}" presName="horFlow" presStyleCnt="0"/>
      <dgm:spPr/>
    </dgm:pt>
    <dgm:pt modelId="{7CD742BE-4DFD-F041-A4B4-22B5B280E501}" type="pres">
      <dgm:prSet presAssocID="{2F43FAB5-0449-7D4F-8002-BED0A01B442C}" presName="bigChev" presStyleLbl="node1" presStyleIdx="0" presStyleCnt="3"/>
      <dgm:spPr/>
    </dgm:pt>
    <dgm:pt modelId="{CFC33C01-9996-3E40-9ACB-90165ADA043F}" type="pres">
      <dgm:prSet presAssocID="{15A72BE7-1306-A540-9730-3D017CB154CF}" presName="parTrans" presStyleCnt="0"/>
      <dgm:spPr/>
    </dgm:pt>
    <dgm:pt modelId="{E155AE47-CF22-D54A-9670-080472857681}" type="pres">
      <dgm:prSet presAssocID="{363EC6C9-9B6D-664F-999E-7C1162F61F66}" presName="node" presStyleLbl="alignAccFollowNode1" presStyleIdx="0" presStyleCnt="10">
        <dgm:presLayoutVars>
          <dgm:bulletEnabled val="1"/>
        </dgm:presLayoutVars>
      </dgm:prSet>
      <dgm:spPr/>
    </dgm:pt>
    <dgm:pt modelId="{B84D0DE4-9D48-B243-B35F-2C7B30BD5F27}" type="pres">
      <dgm:prSet presAssocID="{A25C015B-DF72-4A43-B14F-6D9D488E4349}" presName="sibTrans" presStyleCnt="0"/>
      <dgm:spPr/>
    </dgm:pt>
    <dgm:pt modelId="{5C60C318-F4CB-7D4F-BECB-4568E3991F0F}" type="pres">
      <dgm:prSet presAssocID="{922F35FD-067A-324D-BE95-A954DD38D5ED}" presName="node" presStyleLbl="alignAccFollowNode1" presStyleIdx="1" presStyleCnt="10">
        <dgm:presLayoutVars>
          <dgm:bulletEnabled val="1"/>
        </dgm:presLayoutVars>
      </dgm:prSet>
      <dgm:spPr/>
    </dgm:pt>
    <dgm:pt modelId="{D354FA68-CACF-C649-B69C-3F4A550D42A8}" type="pres">
      <dgm:prSet presAssocID="{629EA761-64D0-6242-962A-C924D018E05B}" presName="sibTrans" presStyleCnt="0"/>
      <dgm:spPr/>
    </dgm:pt>
    <dgm:pt modelId="{4D95CA98-C673-B341-8E7F-0E421A2EB1B5}" type="pres">
      <dgm:prSet presAssocID="{1C4B0DBB-1630-2744-BD12-134F33F9D14E}" presName="node" presStyleLbl="alignAccFollowNode1" presStyleIdx="2" presStyleCnt="10">
        <dgm:presLayoutVars>
          <dgm:bulletEnabled val="1"/>
        </dgm:presLayoutVars>
      </dgm:prSet>
      <dgm:spPr/>
    </dgm:pt>
    <dgm:pt modelId="{0A76C346-5292-B344-B039-EFE653E96A22}" type="pres">
      <dgm:prSet presAssocID="{9B197923-9F89-2944-BEFE-F39170E06C31}" presName="sibTrans" presStyleCnt="0"/>
      <dgm:spPr/>
    </dgm:pt>
    <dgm:pt modelId="{7690F0AF-5E77-A048-9EE3-F9A2BF0C1067}" type="pres">
      <dgm:prSet presAssocID="{009570D2-C4E0-8042-8628-E73724C04192}" presName="node" presStyleLbl="alignAccFollowNode1" presStyleIdx="3" presStyleCnt="10">
        <dgm:presLayoutVars>
          <dgm:bulletEnabled val="1"/>
        </dgm:presLayoutVars>
      </dgm:prSet>
      <dgm:spPr/>
    </dgm:pt>
    <dgm:pt modelId="{665DBF3E-B041-DD4B-8183-D60DE50D9513}" type="pres">
      <dgm:prSet presAssocID="{2F43FAB5-0449-7D4F-8002-BED0A01B442C}" presName="vSp" presStyleCnt="0"/>
      <dgm:spPr/>
    </dgm:pt>
    <dgm:pt modelId="{AFFDB254-7C06-BB49-883D-B07DF6FE90D0}" type="pres">
      <dgm:prSet presAssocID="{FBBC6C48-50EF-A24D-B392-7F72C680873D}" presName="horFlow" presStyleCnt="0"/>
      <dgm:spPr/>
    </dgm:pt>
    <dgm:pt modelId="{40A2FB53-285F-4040-8D5B-657FC74CE752}" type="pres">
      <dgm:prSet presAssocID="{FBBC6C48-50EF-A24D-B392-7F72C680873D}" presName="bigChev" presStyleLbl="node1" presStyleIdx="1" presStyleCnt="3"/>
      <dgm:spPr/>
    </dgm:pt>
    <dgm:pt modelId="{CF2E2E48-3D45-6A42-90D9-CB4074BDBA81}" type="pres">
      <dgm:prSet presAssocID="{673C7333-73EA-0B4D-9097-DAC336974ECE}" presName="parTrans" presStyleCnt="0"/>
      <dgm:spPr/>
    </dgm:pt>
    <dgm:pt modelId="{45DD3940-FE74-1F41-AE63-85DE660F3411}" type="pres">
      <dgm:prSet presAssocID="{B26A6CDC-85A3-B741-91D4-C668C2549B11}" presName="node" presStyleLbl="alignAccFollowNode1" presStyleIdx="4" presStyleCnt="10">
        <dgm:presLayoutVars>
          <dgm:bulletEnabled val="1"/>
        </dgm:presLayoutVars>
      </dgm:prSet>
      <dgm:spPr/>
    </dgm:pt>
    <dgm:pt modelId="{276766BE-C561-614A-8B9D-77E8FB9709FE}" type="pres">
      <dgm:prSet presAssocID="{F1978FED-A510-5D45-B99A-3EB9ED161E71}" presName="sibTrans" presStyleCnt="0"/>
      <dgm:spPr/>
    </dgm:pt>
    <dgm:pt modelId="{AABC8E96-EA78-A849-8DE7-F41822E9E684}" type="pres">
      <dgm:prSet presAssocID="{68D132C8-337A-F943-A51D-F9B3684AB27C}" presName="node" presStyleLbl="alignAccFollowNode1" presStyleIdx="5" presStyleCnt="10">
        <dgm:presLayoutVars>
          <dgm:bulletEnabled val="1"/>
        </dgm:presLayoutVars>
      </dgm:prSet>
      <dgm:spPr/>
    </dgm:pt>
    <dgm:pt modelId="{75D20BAD-9659-A448-B5E6-F86CEEB2AFB1}" type="pres">
      <dgm:prSet presAssocID="{FE6E53F5-2555-6146-B334-4B63F221B86A}" presName="sibTrans" presStyleCnt="0"/>
      <dgm:spPr/>
    </dgm:pt>
    <dgm:pt modelId="{581BF921-C846-1D41-90B7-936BDB3EAD18}" type="pres">
      <dgm:prSet presAssocID="{3DED9A79-6E48-F644-9A4F-C257FFB314CD}" presName="node" presStyleLbl="alignAccFollowNode1" presStyleIdx="6" presStyleCnt="10">
        <dgm:presLayoutVars>
          <dgm:bulletEnabled val="1"/>
        </dgm:presLayoutVars>
      </dgm:prSet>
      <dgm:spPr/>
    </dgm:pt>
    <dgm:pt modelId="{D1EC9433-29DB-4941-8AE4-0144F1FFFA14}" type="pres">
      <dgm:prSet presAssocID="{FBBC6C48-50EF-A24D-B392-7F72C680873D}" presName="vSp" presStyleCnt="0"/>
      <dgm:spPr/>
    </dgm:pt>
    <dgm:pt modelId="{3E4CEE20-E905-6844-98D3-86F4B0A6D3BC}" type="pres">
      <dgm:prSet presAssocID="{DB42E1C5-27C6-0C49-861A-AB27453A60C1}" presName="horFlow" presStyleCnt="0"/>
      <dgm:spPr/>
    </dgm:pt>
    <dgm:pt modelId="{1CF836BE-435A-D74B-801A-26A3D835FB45}" type="pres">
      <dgm:prSet presAssocID="{DB42E1C5-27C6-0C49-861A-AB27453A60C1}" presName="bigChev" presStyleLbl="node1" presStyleIdx="2" presStyleCnt="3"/>
      <dgm:spPr/>
    </dgm:pt>
    <dgm:pt modelId="{CE95855C-8433-F644-88B1-DCF40BDB6945}" type="pres">
      <dgm:prSet presAssocID="{83664EE6-C344-4B4D-8C7C-9C1521CBFF0D}" presName="parTrans" presStyleCnt="0"/>
      <dgm:spPr/>
    </dgm:pt>
    <dgm:pt modelId="{15E01AE5-B7CA-484F-A1E7-54476D137676}" type="pres">
      <dgm:prSet presAssocID="{A051C04B-2D3E-D74A-8B07-B6E3F14A6440}" presName="node" presStyleLbl="alignAccFollowNode1" presStyleIdx="7" presStyleCnt="10">
        <dgm:presLayoutVars>
          <dgm:bulletEnabled val="1"/>
        </dgm:presLayoutVars>
      </dgm:prSet>
      <dgm:spPr/>
    </dgm:pt>
    <dgm:pt modelId="{98A755FB-E1FF-1B41-A816-9DE102AE3ACC}" type="pres">
      <dgm:prSet presAssocID="{11DB0EA8-B58A-4245-9D52-AA0C68C1FA23}" presName="sibTrans" presStyleCnt="0"/>
      <dgm:spPr/>
    </dgm:pt>
    <dgm:pt modelId="{CDFD2005-7750-4642-B5F0-1826EA43B50D}" type="pres">
      <dgm:prSet presAssocID="{21BA1089-85F8-BE43-9578-F16C0D2C32B0}" presName="node" presStyleLbl="alignAccFollowNode1" presStyleIdx="8" presStyleCnt="10">
        <dgm:presLayoutVars>
          <dgm:bulletEnabled val="1"/>
        </dgm:presLayoutVars>
      </dgm:prSet>
      <dgm:spPr/>
    </dgm:pt>
    <dgm:pt modelId="{650BF946-9DD5-804A-B91D-C4B62A42C172}" type="pres">
      <dgm:prSet presAssocID="{D9D56935-3C09-C848-BEBD-4C7252E822AF}" presName="sibTrans" presStyleCnt="0"/>
      <dgm:spPr/>
    </dgm:pt>
    <dgm:pt modelId="{AA00E2AF-30B7-0D42-9287-0184521150AA}" type="pres">
      <dgm:prSet presAssocID="{F8BC9845-B8C1-4F43-87EA-F1F15DF2C687}" presName="node" presStyleLbl="alignAccFollowNode1" presStyleIdx="9" presStyleCnt="10">
        <dgm:presLayoutVars>
          <dgm:bulletEnabled val="1"/>
        </dgm:presLayoutVars>
      </dgm:prSet>
      <dgm:spPr/>
    </dgm:pt>
  </dgm:ptLst>
  <dgm:cxnLst>
    <dgm:cxn modelId="{DFA25B03-D2CA-464D-BE53-CD2FAE6F5C35}" srcId="{2F43FAB5-0449-7D4F-8002-BED0A01B442C}" destId="{009570D2-C4E0-8042-8628-E73724C04192}" srcOrd="3" destOrd="0" parTransId="{6728137A-CEB3-7947-8F94-7A01D922CDA6}" sibTransId="{D3A5BE4B-955A-EE40-A36A-531EE08B77D1}"/>
    <dgm:cxn modelId="{8FD6F903-0734-EF42-A33C-0CFD29BB6D71}" srcId="{FBBC6C48-50EF-A24D-B392-7F72C680873D}" destId="{3DED9A79-6E48-F644-9A4F-C257FFB314CD}" srcOrd="2" destOrd="0" parTransId="{8C52C3AA-186C-6E41-B93A-70040D6071D9}" sibTransId="{CEA772DE-9944-944B-B0F3-9BBED64AE2CB}"/>
    <dgm:cxn modelId="{13F9561A-C93D-CB45-B2B7-FEEA4ABCCF04}" type="presOf" srcId="{A051C04B-2D3E-D74A-8B07-B6E3F14A6440}" destId="{15E01AE5-B7CA-484F-A1E7-54476D137676}" srcOrd="0" destOrd="0" presId="urn:microsoft.com/office/officeart/2005/8/layout/lProcess3"/>
    <dgm:cxn modelId="{F8FE3920-F139-5241-995C-CA0A0E03FACF}" srcId="{E4B9F122-464B-024D-9E90-D4F3A4BF8529}" destId="{FBBC6C48-50EF-A24D-B392-7F72C680873D}" srcOrd="1" destOrd="0" parTransId="{C0B76157-9958-3D4D-A3F1-204F50ABF6D2}" sibTransId="{3CAAA418-4FB9-BA45-A535-A9B8D8F65FF5}"/>
    <dgm:cxn modelId="{9BCAC528-7648-4A4D-9B21-BB6CA3D486C9}" srcId="{2F43FAB5-0449-7D4F-8002-BED0A01B442C}" destId="{1C4B0DBB-1630-2744-BD12-134F33F9D14E}" srcOrd="2" destOrd="0" parTransId="{6B4D3F3B-85E0-1C43-BE96-FD579CBDFB95}" sibTransId="{9B197923-9F89-2944-BEFE-F39170E06C31}"/>
    <dgm:cxn modelId="{AEDA903C-0AE0-644B-BABC-711D4A488E4A}" type="presOf" srcId="{009570D2-C4E0-8042-8628-E73724C04192}" destId="{7690F0AF-5E77-A048-9EE3-F9A2BF0C1067}" srcOrd="0" destOrd="0" presId="urn:microsoft.com/office/officeart/2005/8/layout/lProcess3"/>
    <dgm:cxn modelId="{713E7F45-41FA-794B-A2A0-7F0786060974}" srcId="{FBBC6C48-50EF-A24D-B392-7F72C680873D}" destId="{68D132C8-337A-F943-A51D-F9B3684AB27C}" srcOrd="1" destOrd="0" parTransId="{E8CB8477-C445-494E-9457-950B07FFB697}" sibTransId="{FE6E53F5-2555-6146-B334-4B63F221B86A}"/>
    <dgm:cxn modelId="{7DF52349-6294-7F48-B222-3B1615D4F543}" srcId="{DB42E1C5-27C6-0C49-861A-AB27453A60C1}" destId="{21BA1089-85F8-BE43-9578-F16C0D2C32B0}" srcOrd="1" destOrd="0" parTransId="{F2F73B0E-9848-C04B-860F-C4626D0CAC9A}" sibTransId="{D9D56935-3C09-C848-BEBD-4C7252E822AF}"/>
    <dgm:cxn modelId="{31DFE057-5197-514A-89E2-039C1DC3E70B}" srcId="{DB42E1C5-27C6-0C49-861A-AB27453A60C1}" destId="{F8BC9845-B8C1-4F43-87EA-F1F15DF2C687}" srcOrd="2" destOrd="0" parTransId="{1BE892A8-FF9A-974C-9561-5EAC71E1FFC1}" sibTransId="{160969D3-C003-DB49-883E-C86779538113}"/>
    <dgm:cxn modelId="{ECD36164-9EC3-204B-9980-3E3C0F55B098}" type="presOf" srcId="{E4B9F122-464B-024D-9E90-D4F3A4BF8529}" destId="{17CCBD90-60B2-5E40-9D2B-CC46122E907B}" srcOrd="0" destOrd="0" presId="urn:microsoft.com/office/officeart/2005/8/layout/lProcess3"/>
    <dgm:cxn modelId="{235D1366-48AB-254B-A435-4E3F2CDA2FDA}" type="presOf" srcId="{68D132C8-337A-F943-A51D-F9B3684AB27C}" destId="{AABC8E96-EA78-A849-8DE7-F41822E9E684}" srcOrd="0" destOrd="0" presId="urn:microsoft.com/office/officeart/2005/8/layout/lProcess3"/>
    <dgm:cxn modelId="{6E80B36D-A8AD-AD46-B46A-4C1B0BDE4B06}" srcId="{DB42E1C5-27C6-0C49-861A-AB27453A60C1}" destId="{A051C04B-2D3E-D74A-8B07-B6E3F14A6440}" srcOrd="0" destOrd="0" parTransId="{83664EE6-C344-4B4D-8C7C-9C1521CBFF0D}" sibTransId="{11DB0EA8-B58A-4245-9D52-AA0C68C1FA23}"/>
    <dgm:cxn modelId="{7F637A77-C6C3-BC46-B3A3-90D6C7CEE7E4}" type="presOf" srcId="{FBBC6C48-50EF-A24D-B392-7F72C680873D}" destId="{40A2FB53-285F-4040-8D5B-657FC74CE752}" srcOrd="0" destOrd="0" presId="urn:microsoft.com/office/officeart/2005/8/layout/lProcess3"/>
    <dgm:cxn modelId="{01E26A78-2B3B-4749-A7CE-E0CB51D769EC}" type="presOf" srcId="{21BA1089-85F8-BE43-9578-F16C0D2C32B0}" destId="{CDFD2005-7750-4642-B5F0-1826EA43B50D}" srcOrd="0" destOrd="0" presId="urn:microsoft.com/office/officeart/2005/8/layout/lProcess3"/>
    <dgm:cxn modelId="{91F50479-CEF9-F140-9D8B-CC3CEFF1CFBB}" type="presOf" srcId="{363EC6C9-9B6D-664F-999E-7C1162F61F66}" destId="{E155AE47-CF22-D54A-9670-080472857681}" srcOrd="0" destOrd="0" presId="urn:microsoft.com/office/officeart/2005/8/layout/lProcess3"/>
    <dgm:cxn modelId="{E7429380-8611-714A-BA75-1900F7AF1782}" srcId="{2F43FAB5-0449-7D4F-8002-BED0A01B442C}" destId="{363EC6C9-9B6D-664F-999E-7C1162F61F66}" srcOrd="0" destOrd="0" parTransId="{15A72BE7-1306-A540-9730-3D017CB154CF}" sibTransId="{A25C015B-DF72-4A43-B14F-6D9D488E4349}"/>
    <dgm:cxn modelId="{83822A90-6F27-BF4D-AA15-E87CB85AC0DF}" srcId="{E4B9F122-464B-024D-9E90-D4F3A4BF8529}" destId="{DB42E1C5-27C6-0C49-861A-AB27453A60C1}" srcOrd="2" destOrd="0" parTransId="{93FF1428-E741-A64C-88B7-B47959021583}" sibTransId="{046218DE-199B-834A-A674-4E32EFF19927}"/>
    <dgm:cxn modelId="{F2DE8EA8-27A4-F646-9F5B-555BCF853714}" type="presOf" srcId="{B26A6CDC-85A3-B741-91D4-C668C2549B11}" destId="{45DD3940-FE74-1F41-AE63-85DE660F3411}" srcOrd="0" destOrd="0" presId="urn:microsoft.com/office/officeart/2005/8/layout/lProcess3"/>
    <dgm:cxn modelId="{C521E3A9-2127-DF45-8251-9ADB39D4A9CE}" type="presOf" srcId="{F8BC9845-B8C1-4F43-87EA-F1F15DF2C687}" destId="{AA00E2AF-30B7-0D42-9287-0184521150AA}" srcOrd="0" destOrd="0" presId="urn:microsoft.com/office/officeart/2005/8/layout/lProcess3"/>
    <dgm:cxn modelId="{41EF74C1-A40A-0344-BB0B-ADF1EBE7FE0D}" type="presOf" srcId="{1C4B0DBB-1630-2744-BD12-134F33F9D14E}" destId="{4D95CA98-C673-B341-8E7F-0E421A2EB1B5}" srcOrd="0" destOrd="0" presId="urn:microsoft.com/office/officeart/2005/8/layout/lProcess3"/>
    <dgm:cxn modelId="{F3EE41C8-DCC7-A543-9D7D-CAE8D241CA28}" srcId="{2F43FAB5-0449-7D4F-8002-BED0A01B442C}" destId="{922F35FD-067A-324D-BE95-A954DD38D5ED}" srcOrd="1" destOrd="0" parTransId="{A575AF4E-DB62-3845-AFA0-D4248467B12F}" sibTransId="{629EA761-64D0-6242-962A-C924D018E05B}"/>
    <dgm:cxn modelId="{AA13C2CC-9B0E-3140-84F5-8A11626637A5}" type="presOf" srcId="{3DED9A79-6E48-F644-9A4F-C257FFB314CD}" destId="{581BF921-C846-1D41-90B7-936BDB3EAD18}" srcOrd="0" destOrd="0" presId="urn:microsoft.com/office/officeart/2005/8/layout/lProcess3"/>
    <dgm:cxn modelId="{DADD72E1-0A45-4247-AC98-9FAE1875A6B1}" srcId="{E4B9F122-464B-024D-9E90-D4F3A4BF8529}" destId="{2F43FAB5-0449-7D4F-8002-BED0A01B442C}" srcOrd="0" destOrd="0" parTransId="{753C0CB3-EAE4-5F48-A7E4-54B40ABE409F}" sibTransId="{52BB6465-E046-8E4A-BCB3-133F4ABEA94B}"/>
    <dgm:cxn modelId="{EB701EE5-1903-AA41-BFBC-CDAFAFF4E43C}" type="presOf" srcId="{2F43FAB5-0449-7D4F-8002-BED0A01B442C}" destId="{7CD742BE-4DFD-F041-A4B4-22B5B280E501}" srcOrd="0" destOrd="0" presId="urn:microsoft.com/office/officeart/2005/8/layout/lProcess3"/>
    <dgm:cxn modelId="{0559BBE7-430E-6A4E-B22E-E61E078F6E3B}" type="presOf" srcId="{922F35FD-067A-324D-BE95-A954DD38D5ED}" destId="{5C60C318-F4CB-7D4F-BECB-4568E3991F0F}" srcOrd="0" destOrd="0" presId="urn:microsoft.com/office/officeart/2005/8/layout/lProcess3"/>
    <dgm:cxn modelId="{2B41A2EF-6682-E84B-8BE0-8FAE672ABEE8}" type="presOf" srcId="{DB42E1C5-27C6-0C49-861A-AB27453A60C1}" destId="{1CF836BE-435A-D74B-801A-26A3D835FB45}" srcOrd="0" destOrd="0" presId="urn:microsoft.com/office/officeart/2005/8/layout/lProcess3"/>
    <dgm:cxn modelId="{081777FA-704D-F047-AFF7-399F4EEEFC25}" srcId="{FBBC6C48-50EF-A24D-B392-7F72C680873D}" destId="{B26A6CDC-85A3-B741-91D4-C668C2549B11}" srcOrd="0" destOrd="0" parTransId="{673C7333-73EA-0B4D-9097-DAC336974ECE}" sibTransId="{F1978FED-A510-5D45-B99A-3EB9ED161E71}"/>
    <dgm:cxn modelId="{7E7AD656-D0A2-2F42-87C0-EBB04A182A43}" type="presParOf" srcId="{17CCBD90-60B2-5E40-9D2B-CC46122E907B}" destId="{BD5B8FB5-E97C-C74C-A331-B9904575BFA8}" srcOrd="0" destOrd="0" presId="urn:microsoft.com/office/officeart/2005/8/layout/lProcess3"/>
    <dgm:cxn modelId="{30446C3B-3E99-484D-9188-793A852EAE1F}" type="presParOf" srcId="{BD5B8FB5-E97C-C74C-A331-B9904575BFA8}" destId="{7CD742BE-4DFD-F041-A4B4-22B5B280E501}" srcOrd="0" destOrd="0" presId="urn:microsoft.com/office/officeart/2005/8/layout/lProcess3"/>
    <dgm:cxn modelId="{D7E55B3D-7AE4-204F-8B62-5C43D6310D93}" type="presParOf" srcId="{BD5B8FB5-E97C-C74C-A331-B9904575BFA8}" destId="{CFC33C01-9996-3E40-9ACB-90165ADA043F}" srcOrd="1" destOrd="0" presId="urn:microsoft.com/office/officeart/2005/8/layout/lProcess3"/>
    <dgm:cxn modelId="{2B377782-C358-EE43-854D-FFBAB0227575}" type="presParOf" srcId="{BD5B8FB5-E97C-C74C-A331-B9904575BFA8}" destId="{E155AE47-CF22-D54A-9670-080472857681}" srcOrd="2" destOrd="0" presId="urn:microsoft.com/office/officeart/2005/8/layout/lProcess3"/>
    <dgm:cxn modelId="{F7C06DD9-496A-0B46-9630-380EE19EBB32}" type="presParOf" srcId="{BD5B8FB5-E97C-C74C-A331-B9904575BFA8}" destId="{B84D0DE4-9D48-B243-B35F-2C7B30BD5F27}" srcOrd="3" destOrd="0" presId="urn:microsoft.com/office/officeart/2005/8/layout/lProcess3"/>
    <dgm:cxn modelId="{20EE727E-1B28-BF45-B3AA-9FE1B19A6C50}" type="presParOf" srcId="{BD5B8FB5-E97C-C74C-A331-B9904575BFA8}" destId="{5C60C318-F4CB-7D4F-BECB-4568E3991F0F}" srcOrd="4" destOrd="0" presId="urn:microsoft.com/office/officeart/2005/8/layout/lProcess3"/>
    <dgm:cxn modelId="{471C7510-A280-9641-976B-215C5E351F1D}" type="presParOf" srcId="{BD5B8FB5-E97C-C74C-A331-B9904575BFA8}" destId="{D354FA68-CACF-C649-B69C-3F4A550D42A8}" srcOrd="5" destOrd="0" presId="urn:microsoft.com/office/officeart/2005/8/layout/lProcess3"/>
    <dgm:cxn modelId="{BD310201-A1F5-A348-8C35-9D4E321C4003}" type="presParOf" srcId="{BD5B8FB5-E97C-C74C-A331-B9904575BFA8}" destId="{4D95CA98-C673-B341-8E7F-0E421A2EB1B5}" srcOrd="6" destOrd="0" presId="urn:microsoft.com/office/officeart/2005/8/layout/lProcess3"/>
    <dgm:cxn modelId="{B1DC1690-FFD8-DE43-BC1B-882574784E55}" type="presParOf" srcId="{BD5B8FB5-E97C-C74C-A331-B9904575BFA8}" destId="{0A76C346-5292-B344-B039-EFE653E96A22}" srcOrd="7" destOrd="0" presId="urn:microsoft.com/office/officeart/2005/8/layout/lProcess3"/>
    <dgm:cxn modelId="{F1DBB1C6-CCF5-CE4D-9479-5E672023782E}" type="presParOf" srcId="{BD5B8FB5-E97C-C74C-A331-B9904575BFA8}" destId="{7690F0AF-5E77-A048-9EE3-F9A2BF0C1067}" srcOrd="8" destOrd="0" presId="urn:microsoft.com/office/officeart/2005/8/layout/lProcess3"/>
    <dgm:cxn modelId="{25A8CC92-C968-4A42-AC61-8C4A95D8C129}" type="presParOf" srcId="{17CCBD90-60B2-5E40-9D2B-CC46122E907B}" destId="{665DBF3E-B041-DD4B-8183-D60DE50D9513}" srcOrd="1" destOrd="0" presId="urn:microsoft.com/office/officeart/2005/8/layout/lProcess3"/>
    <dgm:cxn modelId="{9A30C5BB-1E18-8D4C-B18D-CE0E5B8147CD}" type="presParOf" srcId="{17CCBD90-60B2-5E40-9D2B-CC46122E907B}" destId="{AFFDB254-7C06-BB49-883D-B07DF6FE90D0}" srcOrd="2" destOrd="0" presId="urn:microsoft.com/office/officeart/2005/8/layout/lProcess3"/>
    <dgm:cxn modelId="{C475B81B-99CF-A849-8E77-B83EC378959C}" type="presParOf" srcId="{AFFDB254-7C06-BB49-883D-B07DF6FE90D0}" destId="{40A2FB53-285F-4040-8D5B-657FC74CE752}" srcOrd="0" destOrd="0" presId="urn:microsoft.com/office/officeart/2005/8/layout/lProcess3"/>
    <dgm:cxn modelId="{AD22630C-8DD7-D846-A5FE-1AF60E911E05}" type="presParOf" srcId="{AFFDB254-7C06-BB49-883D-B07DF6FE90D0}" destId="{CF2E2E48-3D45-6A42-90D9-CB4074BDBA81}" srcOrd="1" destOrd="0" presId="urn:microsoft.com/office/officeart/2005/8/layout/lProcess3"/>
    <dgm:cxn modelId="{D381AACD-D1EC-B345-ACD7-C9CD01FA4A73}" type="presParOf" srcId="{AFFDB254-7C06-BB49-883D-B07DF6FE90D0}" destId="{45DD3940-FE74-1F41-AE63-85DE660F3411}" srcOrd="2" destOrd="0" presId="urn:microsoft.com/office/officeart/2005/8/layout/lProcess3"/>
    <dgm:cxn modelId="{815CFF39-16C1-0C4D-A84C-C177D24B180F}" type="presParOf" srcId="{AFFDB254-7C06-BB49-883D-B07DF6FE90D0}" destId="{276766BE-C561-614A-8B9D-77E8FB9709FE}" srcOrd="3" destOrd="0" presId="urn:microsoft.com/office/officeart/2005/8/layout/lProcess3"/>
    <dgm:cxn modelId="{006476C3-DF45-3845-9EE7-AB8CF0519124}" type="presParOf" srcId="{AFFDB254-7C06-BB49-883D-B07DF6FE90D0}" destId="{AABC8E96-EA78-A849-8DE7-F41822E9E684}" srcOrd="4" destOrd="0" presId="urn:microsoft.com/office/officeart/2005/8/layout/lProcess3"/>
    <dgm:cxn modelId="{F949D958-ADFA-1845-8319-074F761E70F4}" type="presParOf" srcId="{AFFDB254-7C06-BB49-883D-B07DF6FE90D0}" destId="{75D20BAD-9659-A448-B5E6-F86CEEB2AFB1}" srcOrd="5" destOrd="0" presId="urn:microsoft.com/office/officeart/2005/8/layout/lProcess3"/>
    <dgm:cxn modelId="{934773FA-99A7-BD42-B7A1-A15CC536D388}" type="presParOf" srcId="{AFFDB254-7C06-BB49-883D-B07DF6FE90D0}" destId="{581BF921-C846-1D41-90B7-936BDB3EAD18}" srcOrd="6" destOrd="0" presId="urn:microsoft.com/office/officeart/2005/8/layout/lProcess3"/>
    <dgm:cxn modelId="{85878685-DE64-2849-BE3B-FDCDF6F87E7B}" type="presParOf" srcId="{17CCBD90-60B2-5E40-9D2B-CC46122E907B}" destId="{D1EC9433-29DB-4941-8AE4-0144F1FFFA14}" srcOrd="3" destOrd="0" presId="urn:microsoft.com/office/officeart/2005/8/layout/lProcess3"/>
    <dgm:cxn modelId="{E7969F94-36C8-774A-A835-1290FC4C70B2}" type="presParOf" srcId="{17CCBD90-60B2-5E40-9D2B-CC46122E907B}" destId="{3E4CEE20-E905-6844-98D3-86F4B0A6D3BC}" srcOrd="4" destOrd="0" presId="urn:microsoft.com/office/officeart/2005/8/layout/lProcess3"/>
    <dgm:cxn modelId="{BD489397-978A-014C-8B08-8D654A2855AE}" type="presParOf" srcId="{3E4CEE20-E905-6844-98D3-86F4B0A6D3BC}" destId="{1CF836BE-435A-D74B-801A-26A3D835FB45}" srcOrd="0" destOrd="0" presId="urn:microsoft.com/office/officeart/2005/8/layout/lProcess3"/>
    <dgm:cxn modelId="{B02FF366-8AD8-0249-97DF-7716E81EAE89}" type="presParOf" srcId="{3E4CEE20-E905-6844-98D3-86F4B0A6D3BC}" destId="{CE95855C-8433-F644-88B1-DCF40BDB6945}" srcOrd="1" destOrd="0" presId="urn:microsoft.com/office/officeart/2005/8/layout/lProcess3"/>
    <dgm:cxn modelId="{E07C81D8-4FC4-8E43-B454-A23B64CA7D26}" type="presParOf" srcId="{3E4CEE20-E905-6844-98D3-86F4B0A6D3BC}" destId="{15E01AE5-B7CA-484F-A1E7-54476D137676}" srcOrd="2" destOrd="0" presId="urn:microsoft.com/office/officeart/2005/8/layout/lProcess3"/>
    <dgm:cxn modelId="{32A93F90-D729-BA4C-B5B4-29C2542631D2}" type="presParOf" srcId="{3E4CEE20-E905-6844-98D3-86F4B0A6D3BC}" destId="{98A755FB-E1FF-1B41-A816-9DE102AE3ACC}" srcOrd="3" destOrd="0" presId="urn:microsoft.com/office/officeart/2005/8/layout/lProcess3"/>
    <dgm:cxn modelId="{BEB314FC-853A-DF4B-AAA1-0B30B170062E}" type="presParOf" srcId="{3E4CEE20-E905-6844-98D3-86F4B0A6D3BC}" destId="{CDFD2005-7750-4642-B5F0-1826EA43B50D}" srcOrd="4" destOrd="0" presId="urn:microsoft.com/office/officeart/2005/8/layout/lProcess3"/>
    <dgm:cxn modelId="{1B6445D8-EEC0-EA43-9262-994CF5F4F800}" type="presParOf" srcId="{3E4CEE20-E905-6844-98D3-86F4B0A6D3BC}" destId="{650BF946-9DD5-804A-B91D-C4B62A42C172}" srcOrd="5" destOrd="0" presId="urn:microsoft.com/office/officeart/2005/8/layout/lProcess3"/>
    <dgm:cxn modelId="{2533DB9C-1517-7441-BCF6-CC7420CA470B}" type="presParOf" srcId="{3E4CEE20-E905-6844-98D3-86F4B0A6D3BC}" destId="{AA00E2AF-30B7-0D42-9287-0184521150AA}"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742BE-4DFD-F041-A4B4-22B5B280E501}">
      <dsp:nvSpPr>
        <dsp:cNvPr id="0" name=""/>
        <dsp:cNvSpPr/>
      </dsp:nvSpPr>
      <dsp:spPr>
        <a:xfrm>
          <a:off x="1508" y="131965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Confirm NEK1 as Activator of HH Signaling</a:t>
          </a:r>
        </a:p>
      </dsp:txBody>
      <dsp:txXfrm>
        <a:off x="604094" y="1319652"/>
        <a:ext cx="1807756" cy="1205171"/>
      </dsp:txXfrm>
    </dsp:sp>
    <dsp:sp modelId="{E155AE47-CF22-D54A-9670-080472857681}">
      <dsp:nvSpPr>
        <dsp:cNvPr id="0" name=""/>
        <dsp:cNvSpPr/>
      </dsp:nvSpPr>
      <dsp:spPr>
        <a:xfrm>
          <a:off x="2622755"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exposure to SS/HH SS Conditions</a:t>
          </a:r>
        </a:p>
      </dsp:txBody>
      <dsp:txXfrm>
        <a:off x="3122901" y="1422091"/>
        <a:ext cx="1500438" cy="1000292"/>
      </dsp:txXfrm>
    </dsp:sp>
    <dsp:sp modelId="{5C60C318-F4CB-7D4F-BECB-4568E3991F0F}">
      <dsp:nvSpPr>
        <dsp:cNvPr id="0" name=""/>
        <dsp:cNvSpPr/>
      </dsp:nvSpPr>
      <dsp:spPr>
        <a:xfrm>
          <a:off x="4773383"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Increase range of Inhibitor</a:t>
          </a:r>
        </a:p>
      </dsp:txBody>
      <dsp:txXfrm>
        <a:off x="5273529" y="1422091"/>
        <a:ext cx="1500438" cy="1000292"/>
      </dsp:txXfrm>
    </dsp:sp>
    <dsp:sp modelId="{4D95CA98-C673-B341-8E7F-0E421A2EB1B5}">
      <dsp:nvSpPr>
        <dsp:cNvPr id="0" name=""/>
        <dsp:cNvSpPr/>
      </dsp:nvSpPr>
      <dsp:spPr>
        <a:xfrm>
          <a:off x="6924011"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Cytotoxicity control</a:t>
          </a:r>
        </a:p>
      </dsp:txBody>
      <dsp:txXfrm>
        <a:off x="7424157" y="1422091"/>
        <a:ext cx="1500438" cy="1000292"/>
      </dsp:txXfrm>
    </dsp:sp>
    <dsp:sp modelId="{7690F0AF-5E77-A048-9EE3-F9A2BF0C1067}">
      <dsp:nvSpPr>
        <dsp:cNvPr id="0" name=""/>
        <dsp:cNvSpPr/>
      </dsp:nvSpPr>
      <dsp:spPr>
        <a:xfrm>
          <a:off x="9074639" y="1422091"/>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Confirm inhibitor target </a:t>
          </a:r>
        </a:p>
      </dsp:txBody>
      <dsp:txXfrm>
        <a:off x="9574785" y="1422091"/>
        <a:ext cx="1500438" cy="1000292"/>
      </dsp:txXfrm>
    </dsp:sp>
    <dsp:sp modelId="{40A2FB53-285F-4040-8D5B-657FC74CE752}">
      <dsp:nvSpPr>
        <dsp:cNvPr id="0" name=""/>
        <dsp:cNvSpPr/>
      </dsp:nvSpPr>
      <dsp:spPr>
        <a:xfrm>
          <a:off x="1508" y="2693547"/>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Investigate Mechanism of GLI Activation by NEK1</a:t>
          </a:r>
        </a:p>
      </dsp:txBody>
      <dsp:txXfrm>
        <a:off x="604094" y="2693547"/>
        <a:ext cx="1807756" cy="1205171"/>
      </dsp:txXfrm>
    </dsp:sp>
    <dsp:sp modelId="{45DD3940-FE74-1F41-AE63-85DE660F3411}">
      <dsp:nvSpPr>
        <dsp:cNvPr id="0" name=""/>
        <dsp:cNvSpPr/>
      </dsp:nvSpPr>
      <dsp:spPr>
        <a:xfrm>
          <a:off x="2622755"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 vitro Kinase assay with GLI and NEK1</a:t>
          </a:r>
        </a:p>
      </dsp:txBody>
      <dsp:txXfrm>
        <a:off x="3122901" y="2795986"/>
        <a:ext cx="1500438" cy="1000292"/>
      </dsp:txXfrm>
    </dsp:sp>
    <dsp:sp modelId="{AABC8E96-EA78-A849-8DE7-F41822E9E684}">
      <dsp:nvSpPr>
        <dsp:cNvPr id="0" name=""/>
        <dsp:cNvSpPr/>
      </dsp:nvSpPr>
      <dsp:spPr>
        <a:xfrm>
          <a:off x="4773383"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knock down to confirm activation by NEK1</a:t>
          </a:r>
        </a:p>
      </dsp:txBody>
      <dsp:txXfrm>
        <a:off x="5273529" y="2795986"/>
        <a:ext cx="1500438" cy="1000292"/>
      </dsp:txXfrm>
    </dsp:sp>
    <dsp:sp modelId="{581BF921-C846-1D41-90B7-936BDB3EAD18}">
      <dsp:nvSpPr>
        <dsp:cNvPr id="0" name=""/>
        <dsp:cNvSpPr/>
      </dsp:nvSpPr>
      <dsp:spPr>
        <a:xfrm>
          <a:off x="6924011" y="2795986"/>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CO-IP of GLI and NEK1</a:t>
          </a:r>
        </a:p>
      </dsp:txBody>
      <dsp:txXfrm>
        <a:off x="7424157" y="2795986"/>
        <a:ext cx="1500438" cy="1000292"/>
      </dsp:txXfrm>
    </dsp:sp>
    <dsp:sp modelId="{1CF836BE-435A-D74B-801A-26A3D835FB45}">
      <dsp:nvSpPr>
        <dsp:cNvPr id="0" name=""/>
        <dsp:cNvSpPr/>
      </dsp:nvSpPr>
      <dsp:spPr>
        <a:xfrm>
          <a:off x="1508" y="4067442"/>
          <a:ext cx="3012927" cy="120517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US" sz="2100" kern="1200" dirty="0"/>
            <a:t>Continue Kinase Screening </a:t>
          </a:r>
        </a:p>
      </dsp:txBody>
      <dsp:txXfrm>
        <a:off x="604094" y="4067442"/>
        <a:ext cx="1807756" cy="1205171"/>
      </dsp:txXfrm>
    </dsp:sp>
    <dsp:sp modelId="{15E01AE5-B7CA-484F-A1E7-54476D137676}">
      <dsp:nvSpPr>
        <dsp:cNvPr id="0" name=""/>
        <dsp:cNvSpPr/>
      </dsp:nvSpPr>
      <dsp:spPr>
        <a:xfrm>
          <a:off x="2622755"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BUB1, PAK6, CDK19 </a:t>
          </a:r>
        </a:p>
      </dsp:txBody>
      <dsp:txXfrm>
        <a:off x="3122901" y="4169882"/>
        <a:ext cx="1500438" cy="1000292"/>
      </dsp:txXfrm>
    </dsp:sp>
    <dsp:sp modelId="{CDFD2005-7750-4642-B5F0-1826EA43B50D}">
      <dsp:nvSpPr>
        <dsp:cNvPr id="0" name=""/>
        <dsp:cNvSpPr/>
      </dsp:nvSpPr>
      <dsp:spPr>
        <a:xfrm>
          <a:off x="4773383"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GLI Activation with qPCR</a:t>
          </a:r>
        </a:p>
      </dsp:txBody>
      <dsp:txXfrm>
        <a:off x="5273529" y="4169882"/>
        <a:ext cx="1500438" cy="1000292"/>
      </dsp:txXfrm>
    </dsp:sp>
    <dsp:sp modelId="{AA00E2AF-30B7-0D42-9287-0184521150AA}">
      <dsp:nvSpPr>
        <dsp:cNvPr id="0" name=""/>
        <dsp:cNvSpPr/>
      </dsp:nvSpPr>
      <dsp:spPr>
        <a:xfrm>
          <a:off x="6924011" y="4169882"/>
          <a:ext cx="2500730" cy="1000292"/>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dirty="0"/>
            <a:t>Cell Survival </a:t>
          </a:r>
        </a:p>
      </dsp:txBody>
      <dsp:txXfrm>
        <a:off x="7424157" y="4169882"/>
        <a:ext cx="1500438" cy="10002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13B97A-D031-4743-B70A-BEF65266C97E}"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694612-4115-0F49-B566-D35513162179}" type="slidenum">
              <a:rPr lang="en-US" smtClean="0"/>
              <a:t>‹#›</a:t>
            </a:fld>
            <a:endParaRPr lang="en-US"/>
          </a:p>
        </p:txBody>
      </p:sp>
    </p:spTree>
    <p:extLst>
      <p:ext uri="{BB962C8B-B14F-4D97-AF65-F5344CB8AC3E}">
        <p14:creationId xmlns:p14="http://schemas.microsoft.com/office/powerpoint/2010/main" val="2850815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Cell Carcinoma is the most prevalent skin cancer in the US with 4 million diagnosis a year. This cancer occurs in the basal layer which is the lowest layer of the epidermis and is most common on sun-exposed areas of the body. This disease is deadly if left untreated and is has a particularly high rate of reoccurrence which adds to its risk to the patient. Evidence supports that BCC caused by uncontrolled activation of the hedgehog signaling pathway which is critical in development in the primary cilia of a cell. </a:t>
            </a:r>
          </a:p>
        </p:txBody>
      </p:sp>
      <p:sp>
        <p:nvSpPr>
          <p:cNvPr id="4" name="Slide Number Placeholder 3"/>
          <p:cNvSpPr>
            <a:spLocks noGrp="1"/>
          </p:cNvSpPr>
          <p:nvPr>
            <p:ph type="sldNum" sz="quarter" idx="5"/>
          </p:nvPr>
        </p:nvSpPr>
        <p:spPr/>
        <p:txBody>
          <a:bodyPr/>
          <a:lstStyle/>
          <a:p>
            <a:fld id="{C9C05CE2-C150-674A-BE68-EDFD3723B347}" type="slidenum">
              <a:rPr lang="en-US" smtClean="0"/>
              <a:t>2</a:t>
            </a:fld>
            <a:endParaRPr lang="en-US"/>
          </a:p>
        </p:txBody>
      </p:sp>
    </p:spTree>
    <p:extLst>
      <p:ext uri="{BB962C8B-B14F-4D97-AF65-F5344CB8AC3E}">
        <p14:creationId xmlns:p14="http://schemas.microsoft.com/office/powerpoint/2010/main" val="333122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eriod"/>
            </a:pPr>
            <a:r>
              <a:rPr lang="en-US" dirty="0"/>
              <a:t>Inactive </a:t>
            </a:r>
            <a:r>
              <a:rPr lang="en-US" dirty="0" err="1"/>
              <a:t>Hh</a:t>
            </a:r>
            <a:r>
              <a:rPr lang="en-US" dirty="0"/>
              <a:t> pathway and B. active </a:t>
            </a:r>
            <a:r>
              <a:rPr lang="en-US" dirty="0" err="1"/>
              <a:t>Hh</a:t>
            </a:r>
            <a:r>
              <a:rPr lang="en-US" dirty="0"/>
              <a:t> pathway </a:t>
            </a:r>
          </a:p>
          <a:p>
            <a:pPr marL="685800" lvl="1" indent="-228600">
              <a:buAutoNum type="alphaUcPeriod"/>
            </a:pPr>
            <a:r>
              <a:rPr lang="en-US" dirty="0"/>
              <a:t>Inactive HH pathway, Patched receptor inhibits smoothened and </a:t>
            </a:r>
            <a:r>
              <a:rPr lang="en-US" dirty="0" err="1"/>
              <a:t>Sufu</a:t>
            </a:r>
            <a:r>
              <a:rPr lang="en-US" dirty="0"/>
              <a:t> inhibits </a:t>
            </a:r>
            <a:r>
              <a:rPr lang="en-US" dirty="0" err="1"/>
              <a:t>Gli</a:t>
            </a:r>
            <a:r>
              <a:rPr lang="en-US" dirty="0"/>
              <a:t> transcription pathway </a:t>
            </a:r>
          </a:p>
          <a:p>
            <a:pPr marL="685800" lvl="1" indent="-228600">
              <a:buAutoNum type="alphaUcPeriod"/>
            </a:pPr>
            <a:r>
              <a:rPr lang="en-US" dirty="0"/>
              <a:t>When HH ligand binds to patched receptor </a:t>
            </a:r>
            <a:r>
              <a:rPr lang="en-US" sz="1200" kern="1200" dirty="0">
                <a:solidFill>
                  <a:schemeClr val="tx1"/>
                </a:solidFill>
                <a:effectLst/>
                <a:latin typeface="+mn-lt"/>
                <a:ea typeface="+mn-ea"/>
                <a:cs typeface="+mn-cs"/>
              </a:rPr>
              <a:t>activating the signal transducer Smoothened (SMO). SMO then moves to the cilium where it binds and inhibits Suppressor of Fused (SUFU), resulting in transcription factor activation of Glioma-Associated Oncogene (GLI)</a:t>
            </a:r>
            <a:r>
              <a:rPr lang="en-US" dirty="0">
                <a:effectLst/>
              </a:rPr>
              <a:t>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3</a:t>
            </a:fld>
            <a:endParaRPr lang="en-US"/>
          </a:p>
        </p:txBody>
      </p:sp>
    </p:spTree>
    <p:extLst>
      <p:ext uri="{BB962C8B-B14F-4D97-AF65-F5344CB8AC3E}">
        <p14:creationId xmlns:p14="http://schemas.microsoft.com/office/powerpoint/2010/main" val="2486757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method for treating BCC, small molecule drugs such as </a:t>
            </a:r>
            <a:r>
              <a:rPr lang="en-US" dirty="0" err="1"/>
              <a:t>vismodegib</a:t>
            </a:r>
            <a:r>
              <a:rPr lang="en-US" dirty="0"/>
              <a:t> have been designed to inhibit smoothened. When smoothened is inhibited, the release of GLI transcription factors cannot occur and thus Hedgehog target genes cannot be transcribed. However, it has been found that BCC can acquire resistance to SMO inhibitors thus causing a loss of SMO inhibitor </a:t>
            </a:r>
            <a:r>
              <a:rPr lang="en-US" dirty="0" err="1"/>
              <a:t>Sufu</a:t>
            </a:r>
            <a:r>
              <a:rPr lang="en-US" dirty="0"/>
              <a:t> or the gain of more transcription factors in the system. Additionally, mutations in SMO have caused the drug to be ineffective in suppressing SMO and thus allowing the pathway to proceed as normal. </a:t>
            </a:r>
          </a:p>
        </p:txBody>
      </p:sp>
      <p:sp>
        <p:nvSpPr>
          <p:cNvPr id="4" name="Slide Number Placeholder 3"/>
          <p:cNvSpPr>
            <a:spLocks noGrp="1"/>
          </p:cNvSpPr>
          <p:nvPr>
            <p:ph type="sldNum" sz="quarter" idx="5"/>
          </p:nvPr>
        </p:nvSpPr>
        <p:spPr/>
        <p:txBody>
          <a:bodyPr/>
          <a:lstStyle/>
          <a:p>
            <a:fld id="{C9C05CE2-C150-674A-BE68-EDFD3723B347}" type="slidenum">
              <a:rPr lang="en-US" smtClean="0"/>
              <a:t>4</a:t>
            </a:fld>
            <a:endParaRPr lang="en-US"/>
          </a:p>
        </p:txBody>
      </p:sp>
    </p:spTree>
    <p:extLst>
      <p:ext uri="{BB962C8B-B14F-4D97-AF65-F5344CB8AC3E}">
        <p14:creationId xmlns:p14="http://schemas.microsoft.com/office/powerpoint/2010/main" val="130315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BCC resistance and SMO mutations have directed the attention in drug development to the GLI transcription factors. Our lab has compiled and screened for activation of mutations in GLI that are recurrent in the COSMIC database. It is believed that transcription factors are regulated by kinases; therefore, it is of interest to see the effect of kinase activity on these mutation sites. </a:t>
            </a:r>
          </a:p>
        </p:txBody>
      </p:sp>
      <p:sp>
        <p:nvSpPr>
          <p:cNvPr id="4" name="Slide Number Placeholder 3"/>
          <p:cNvSpPr>
            <a:spLocks noGrp="1"/>
          </p:cNvSpPr>
          <p:nvPr>
            <p:ph type="sldNum" sz="quarter" idx="5"/>
          </p:nvPr>
        </p:nvSpPr>
        <p:spPr/>
        <p:txBody>
          <a:bodyPr/>
          <a:lstStyle/>
          <a:p>
            <a:fld id="{C9C05CE2-C150-674A-BE68-EDFD3723B347}" type="slidenum">
              <a:rPr lang="en-US" smtClean="0"/>
              <a:t>5</a:t>
            </a:fld>
            <a:endParaRPr lang="en-US"/>
          </a:p>
        </p:txBody>
      </p:sp>
    </p:spTree>
    <p:extLst>
      <p:ext uri="{BB962C8B-B14F-4D97-AF65-F5344CB8AC3E}">
        <p14:creationId xmlns:p14="http://schemas.microsoft.com/office/powerpoint/2010/main" val="199018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6</a:t>
            </a:fld>
            <a:endParaRPr lang="en-US"/>
          </a:p>
        </p:txBody>
      </p:sp>
    </p:spTree>
    <p:extLst>
      <p:ext uri="{BB962C8B-B14F-4D97-AF65-F5344CB8AC3E}">
        <p14:creationId xmlns:p14="http://schemas.microsoft.com/office/powerpoint/2010/main" val="348487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Kinases predicted to be active at recurrent GLI mutations were selected based on </a:t>
            </a:r>
            <a:r>
              <a:rPr lang="en-US" sz="1200" kern="1200" dirty="0">
                <a:solidFill>
                  <a:schemeClr val="tx1"/>
                </a:solidFill>
                <a:effectLst/>
                <a:latin typeface="+mn-lt"/>
                <a:ea typeface="+mn-ea"/>
                <a:cs typeface="+mn-cs"/>
              </a:rPr>
              <a:t>previous insight into their activity in Hedgehog Signaling or cancer allowed. Additionally inhibitors for these kinases were selected based on their availability, specificity and IC50 range. </a:t>
            </a:r>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7</a:t>
            </a:fld>
            <a:endParaRPr lang="en-US"/>
          </a:p>
        </p:txBody>
      </p:sp>
    </p:spTree>
    <p:extLst>
      <p:ext uri="{BB962C8B-B14F-4D97-AF65-F5344CB8AC3E}">
        <p14:creationId xmlns:p14="http://schemas.microsoft.com/office/powerpoint/2010/main" val="136821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increased </a:t>
            </a:r>
            <a:r>
              <a:rPr lang="en-US" dirty="0" err="1"/>
              <a:t>Gli</a:t>
            </a:r>
            <a:r>
              <a:rPr lang="en-US" dirty="0"/>
              <a:t> expression in hedgehog conditioned serum starved media as expected because the Hedgehog pathway is specifically activated. </a:t>
            </a:r>
          </a:p>
          <a:p>
            <a:r>
              <a:rPr lang="en-US" dirty="0"/>
              <a:t>Outlier BCC (repeating experiment) </a:t>
            </a:r>
          </a:p>
        </p:txBody>
      </p:sp>
      <p:sp>
        <p:nvSpPr>
          <p:cNvPr id="4" name="Slide Number Placeholder 3"/>
          <p:cNvSpPr>
            <a:spLocks noGrp="1"/>
          </p:cNvSpPr>
          <p:nvPr>
            <p:ph type="sldNum" sz="quarter" idx="5"/>
          </p:nvPr>
        </p:nvSpPr>
        <p:spPr/>
        <p:txBody>
          <a:bodyPr/>
          <a:lstStyle/>
          <a:p>
            <a:fld id="{C9C05CE2-C150-674A-BE68-EDFD3723B347}" type="slidenum">
              <a:rPr lang="en-US" smtClean="0"/>
              <a:t>8</a:t>
            </a:fld>
            <a:endParaRPr lang="en-US"/>
          </a:p>
        </p:txBody>
      </p:sp>
    </p:spTree>
    <p:extLst>
      <p:ext uri="{BB962C8B-B14F-4D97-AF65-F5344CB8AC3E}">
        <p14:creationId xmlns:p14="http://schemas.microsoft.com/office/powerpoint/2010/main" val="2069685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small increase in hedgehog treated 3T3 cells but at IC50 of 80 mM the </a:t>
            </a:r>
            <a:r>
              <a:rPr lang="en-US" dirty="0" err="1"/>
              <a:t>Gli</a:t>
            </a:r>
            <a:r>
              <a:rPr lang="en-US" dirty="0"/>
              <a:t> expression is low </a:t>
            </a:r>
          </a:p>
          <a:p>
            <a:r>
              <a:rPr lang="en-US" dirty="0"/>
              <a:t>BCC does not show much change with presence of inhibitor. </a:t>
            </a:r>
          </a:p>
          <a:p>
            <a:endParaRPr lang="en-US" dirty="0"/>
          </a:p>
        </p:txBody>
      </p:sp>
      <p:sp>
        <p:nvSpPr>
          <p:cNvPr id="4" name="Slide Number Placeholder 3"/>
          <p:cNvSpPr>
            <a:spLocks noGrp="1"/>
          </p:cNvSpPr>
          <p:nvPr>
            <p:ph type="sldNum" sz="quarter" idx="5"/>
          </p:nvPr>
        </p:nvSpPr>
        <p:spPr/>
        <p:txBody>
          <a:bodyPr/>
          <a:lstStyle/>
          <a:p>
            <a:fld id="{C9C05CE2-C150-674A-BE68-EDFD3723B347}" type="slidenum">
              <a:rPr lang="en-US" smtClean="0"/>
              <a:t>9</a:t>
            </a:fld>
            <a:endParaRPr lang="en-US"/>
          </a:p>
        </p:txBody>
      </p:sp>
    </p:spTree>
    <p:extLst>
      <p:ext uri="{BB962C8B-B14F-4D97-AF65-F5344CB8AC3E}">
        <p14:creationId xmlns:p14="http://schemas.microsoft.com/office/powerpoint/2010/main" val="378678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 would like to continue to pursue NEK1 as a Hedgehog Signaling Pathway activator. To begin, I would increase the incubation of cells in SS conditions. These cells were placed in SS conditions right before dosing, however, I would like to confirm that this interaction still occurs when the cells are serum starved for a day before treatment. This would likely increase the response we have observed in the Wild Type cells because the primary cilia would have time to form.  I would increase the range of Zinc05007751 tested as the range in this experiment was narrow beginning with 3.4 </a:t>
            </a:r>
            <a:r>
              <a:rPr lang="en-US" dirty="0" err="1"/>
              <a:t>uM</a:t>
            </a:r>
            <a:r>
              <a:rPr lang="en-US" dirty="0"/>
              <a:t> and increasing to 10 </a:t>
            </a:r>
            <a:r>
              <a:rPr lang="en-US" dirty="0" err="1"/>
              <a:t>uM</a:t>
            </a:r>
            <a:r>
              <a:rPr lang="en-US" dirty="0"/>
              <a:t>. This will give us a better idea of the effect of this drug. Additionally, I want to provide a control for cytotoxicity by treating a mouse keratinocyte line with the drug and incubating for 6 days. This is crucial because the BCC cell line has gained resistance over time so we want to have a mimic for what this drug will do </a:t>
            </a:r>
            <a:r>
              <a:rPr lang="en-US" i="1" dirty="0"/>
              <a:t>in vivo </a:t>
            </a:r>
            <a:r>
              <a:rPr lang="en-US" dirty="0"/>
              <a:t>in a mouse experiment. After fine tuning these experimental conditions, I would like to confirm that the target for this drug is as expected by knocking down NEK1 using shRNA or CRISPR. I expect that the drug will not have an effect on GLI transcription when NEK1 is knocked down as it will not be able to act on its target. </a:t>
            </a:r>
          </a:p>
          <a:p>
            <a:r>
              <a:rPr lang="en-US" dirty="0"/>
              <a:t>Long term want to investigate if the NEK is activating </a:t>
            </a:r>
            <a:r>
              <a:rPr lang="en-US" dirty="0" err="1"/>
              <a:t>Gli</a:t>
            </a:r>
            <a:r>
              <a:rPr lang="en-US" dirty="0"/>
              <a:t> by doing an in vitro kinase assay using human recombinant NEK1 and GLI. </a:t>
            </a:r>
          </a:p>
          <a:p>
            <a:endParaRPr lang="en-US" dirty="0"/>
          </a:p>
          <a:p>
            <a:r>
              <a:rPr lang="en-US" dirty="0"/>
              <a:t>Co-IP to see if they interact in biology </a:t>
            </a:r>
          </a:p>
        </p:txBody>
      </p:sp>
      <p:sp>
        <p:nvSpPr>
          <p:cNvPr id="4" name="Slide Number Placeholder 3"/>
          <p:cNvSpPr>
            <a:spLocks noGrp="1"/>
          </p:cNvSpPr>
          <p:nvPr>
            <p:ph type="sldNum" sz="quarter" idx="5"/>
          </p:nvPr>
        </p:nvSpPr>
        <p:spPr/>
        <p:txBody>
          <a:bodyPr/>
          <a:lstStyle/>
          <a:p>
            <a:fld id="{C9C05CE2-C150-674A-BE68-EDFD3723B347}" type="slidenum">
              <a:rPr lang="en-US" smtClean="0"/>
              <a:t>11</a:t>
            </a:fld>
            <a:endParaRPr lang="en-US"/>
          </a:p>
        </p:txBody>
      </p:sp>
    </p:spTree>
    <p:extLst>
      <p:ext uri="{BB962C8B-B14F-4D97-AF65-F5344CB8AC3E}">
        <p14:creationId xmlns:p14="http://schemas.microsoft.com/office/powerpoint/2010/main" val="350069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2C80-CC48-6B41-9A6B-45486D2B5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484F5C-E39E-454F-953F-AB269402D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0DDE7-4D2D-8148-8D86-4298ABBB3B7E}"/>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5" name="Footer Placeholder 4">
            <a:extLst>
              <a:ext uri="{FF2B5EF4-FFF2-40B4-BE49-F238E27FC236}">
                <a16:creationId xmlns:a16="http://schemas.microsoft.com/office/drawing/2014/main" id="{1F6A44DE-8F21-D54F-B844-009132D3B8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9B61-4EBE-D34D-83FF-FD126AEF77B4}"/>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83126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0160B-D212-0943-86D0-8846CCFBA2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77BC49-6E58-9440-A4D1-FF9467B9B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ADE34-E4EB-C643-8C56-B67A80DC60D0}"/>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5" name="Footer Placeholder 4">
            <a:extLst>
              <a:ext uri="{FF2B5EF4-FFF2-40B4-BE49-F238E27FC236}">
                <a16:creationId xmlns:a16="http://schemas.microsoft.com/office/drawing/2014/main" id="{2F22C705-D0B1-7B45-9A50-63B4306A8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AE0087-F701-4F41-8A50-C0B7CC173B57}"/>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819765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B8E250-D1AD-0B4F-8CAD-BEC27E3984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817071D-842E-3544-8478-0DAAE415E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A600C-4C24-E14A-8BE9-4373451EF35A}"/>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5" name="Footer Placeholder 4">
            <a:extLst>
              <a:ext uri="{FF2B5EF4-FFF2-40B4-BE49-F238E27FC236}">
                <a16:creationId xmlns:a16="http://schemas.microsoft.com/office/drawing/2014/main" id="{6E1C86C8-FBB7-4546-AA10-5A5F705A7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C790AB-5CA4-7444-9C83-D336F5E74281}"/>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74553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41DE5-01DF-B245-8A2F-4950D5855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E4355-B85A-684C-8D77-7B4FE70DB4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DA1F1-21E0-2047-BC6A-A2520475659C}"/>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5" name="Footer Placeholder 4">
            <a:extLst>
              <a:ext uri="{FF2B5EF4-FFF2-40B4-BE49-F238E27FC236}">
                <a16:creationId xmlns:a16="http://schemas.microsoft.com/office/drawing/2014/main" id="{D04C3885-41EB-104F-BC29-541E64594F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0BABE-145F-5F45-A775-094E94A59DA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586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018BE-1ADE-0048-9BBB-719DF3D405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CF4FB2-5BEE-F149-A8FB-1E9157969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6C34F9-A90E-B846-A13E-ABFD62327FEA}"/>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5" name="Footer Placeholder 4">
            <a:extLst>
              <a:ext uri="{FF2B5EF4-FFF2-40B4-BE49-F238E27FC236}">
                <a16:creationId xmlns:a16="http://schemas.microsoft.com/office/drawing/2014/main" id="{248D9604-7E45-044A-936A-AC49F0D0F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A1EFD-41F4-BB47-A328-A8930178D1EA}"/>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44994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B1F7-CFF8-A54E-BF5E-0E5022E302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B66CC5-C632-B642-8E4B-7DD633B75A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23B863-D12C-D94F-B1D8-FD7BE8D864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17CDD7-8168-4F41-BB78-8224350BC6A7}"/>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6" name="Footer Placeholder 5">
            <a:extLst>
              <a:ext uri="{FF2B5EF4-FFF2-40B4-BE49-F238E27FC236}">
                <a16:creationId xmlns:a16="http://schemas.microsoft.com/office/drawing/2014/main" id="{9C7FB8CA-A436-C749-A3B1-F6D09E8D9D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C186A3-E6DF-F845-8937-5BC59CBA676C}"/>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22534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29CE-A4AC-4E48-987C-4FF14B970A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690A00-3369-1642-B99B-8750BC988B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230751-944B-1A4A-A44E-5382973068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8D3341-0549-8A43-92D6-6161D1369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1F88FB-D1AE-FF4F-9B4D-8B4A23D803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8664-9D95-8641-BB18-5AA70AEF186B}"/>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8" name="Footer Placeholder 7">
            <a:extLst>
              <a:ext uri="{FF2B5EF4-FFF2-40B4-BE49-F238E27FC236}">
                <a16:creationId xmlns:a16="http://schemas.microsoft.com/office/drawing/2014/main" id="{3C8777AE-476C-6F4C-8E82-A2FDD525DF7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2EF089-FAB4-5343-875E-876F9B90837D}"/>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106143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1272-72F4-F547-9852-AD5FBD850A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924E6-C335-324C-8EB8-6587FA3EFA1F}"/>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4" name="Footer Placeholder 3">
            <a:extLst>
              <a:ext uri="{FF2B5EF4-FFF2-40B4-BE49-F238E27FC236}">
                <a16:creationId xmlns:a16="http://schemas.microsoft.com/office/drawing/2014/main" id="{881CF771-8BDB-684B-9339-01DB6B95B2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C8B0A1-C215-8C47-9859-D3A5B1BE418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904901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E8BC5F-6ED8-864E-AC0E-060365C8023D}"/>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3" name="Footer Placeholder 2">
            <a:extLst>
              <a:ext uri="{FF2B5EF4-FFF2-40B4-BE49-F238E27FC236}">
                <a16:creationId xmlns:a16="http://schemas.microsoft.com/office/drawing/2014/main" id="{2515A45E-2C04-DE44-BCD9-62464513CE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059165-B36A-D74E-ACC7-CB18D745F04B}"/>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1449124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5D159-D641-784A-8B8F-5F1EA7E05D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CA3C5B-1478-744B-95EC-F8BA30E712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FCD355-AFCF-2B46-B085-0200C7CD2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8E0AD-B47F-CE48-B619-B1BF1ABAD481}"/>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6" name="Footer Placeholder 5">
            <a:extLst>
              <a:ext uri="{FF2B5EF4-FFF2-40B4-BE49-F238E27FC236}">
                <a16:creationId xmlns:a16="http://schemas.microsoft.com/office/drawing/2014/main" id="{E8C8822C-82D1-C944-BA60-73A57EABC4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4AFCD1-A08B-DE47-BCE0-A8AB817DFAE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2356354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03CC5-B200-254F-9922-D34511EE3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FAC878-D451-1141-9BDA-A835F31FD5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0E2D6F-BAFC-BA45-8E92-DD8B76F75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89C57-2656-BC4C-ABCB-3A5EC080BC03}"/>
              </a:ext>
            </a:extLst>
          </p:cNvPr>
          <p:cNvSpPr>
            <a:spLocks noGrp="1"/>
          </p:cNvSpPr>
          <p:nvPr>
            <p:ph type="dt" sz="half" idx="10"/>
          </p:nvPr>
        </p:nvSpPr>
        <p:spPr/>
        <p:txBody>
          <a:bodyPr/>
          <a:lstStyle/>
          <a:p>
            <a:fld id="{5DAF67B7-E58A-9E49-BEF0-CF5D58A3C061}" type="datetimeFigureOut">
              <a:rPr lang="en-US" smtClean="0"/>
              <a:t>12/4/19</a:t>
            </a:fld>
            <a:endParaRPr lang="en-US"/>
          </a:p>
        </p:txBody>
      </p:sp>
      <p:sp>
        <p:nvSpPr>
          <p:cNvPr id="6" name="Footer Placeholder 5">
            <a:extLst>
              <a:ext uri="{FF2B5EF4-FFF2-40B4-BE49-F238E27FC236}">
                <a16:creationId xmlns:a16="http://schemas.microsoft.com/office/drawing/2014/main" id="{EA8C66F0-E517-B641-96C7-92C1FF856B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4B76C-CE36-4F4E-8082-C958050CC375}"/>
              </a:ext>
            </a:extLst>
          </p:cNvPr>
          <p:cNvSpPr>
            <a:spLocks noGrp="1"/>
          </p:cNvSpPr>
          <p:nvPr>
            <p:ph type="sldNum" sz="quarter" idx="12"/>
          </p:nvPr>
        </p:nvSpPr>
        <p:spPr/>
        <p:txBody>
          <a:bodyPr/>
          <a:lstStyle/>
          <a:p>
            <a:fld id="{28445A07-DCB3-7B40-81D0-EEB7B11BD260}" type="slidenum">
              <a:rPr lang="en-US" smtClean="0"/>
              <a:t>‹#›</a:t>
            </a:fld>
            <a:endParaRPr lang="en-US"/>
          </a:p>
        </p:txBody>
      </p:sp>
    </p:spTree>
    <p:extLst>
      <p:ext uri="{BB962C8B-B14F-4D97-AF65-F5344CB8AC3E}">
        <p14:creationId xmlns:p14="http://schemas.microsoft.com/office/powerpoint/2010/main" val="379415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7A2492-BA33-B149-8735-8D6C517468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99E3E-3509-9D47-A996-866B17FA4A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804D6E-DD70-3C42-9666-E5B58E629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AF67B7-E58A-9E49-BEF0-CF5D58A3C061}" type="datetimeFigureOut">
              <a:rPr lang="en-US" smtClean="0"/>
              <a:t>12/4/19</a:t>
            </a:fld>
            <a:endParaRPr lang="en-US"/>
          </a:p>
        </p:txBody>
      </p:sp>
      <p:sp>
        <p:nvSpPr>
          <p:cNvPr id="5" name="Footer Placeholder 4">
            <a:extLst>
              <a:ext uri="{FF2B5EF4-FFF2-40B4-BE49-F238E27FC236}">
                <a16:creationId xmlns:a16="http://schemas.microsoft.com/office/drawing/2014/main" id="{46E2EE23-1951-C048-A983-2C188FE993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E72535-9E21-6748-B5E5-AE95B4BA17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45A07-DCB3-7B40-81D0-EEB7B11BD260}" type="slidenum">
              <a:rPr lang="en-US" smtClean="0"/>
              <a:t>‹#›</a:t>
            </a:fld>
            <a:endParaRPr lang="en-US"/>
          </a:p>
        </p:txBody>
      </p:sp>
    </p:spTree>
    <p:extLst>
      <p:ext uri="{BB962C8B-B14F-4D97-AF65-F5344CB8AC3E}">
        <p14:creationId xmlns:p14="http://schemas.microsoft.com/office/powerpoint/2010/main" val="3654559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649B37-EBB6-4C10-B8D0-53C40B39E07F}"/>
              </a:ext>
            </a:extLst>
          </p:cNvPr>
          <p:cNvPicPr>
            <a:picLocks noChangeAspect="1"/>
          </p:cNvPicPr>
          <p:nvPr/>
        </p:nvPicPr>
        <p:blipFill rotWithShape="1">
          <a:blip r:embed="rId2">
            <a:alphaModFix amt="50000"/>
          </a:blip>
          <a:srcRect t="24496"/>
          <a:stretch/>
        </p:blipFill>
        <p:spPr>
          <a:xfrm>
            <a:off x="20" y="1"/>
            <a:ext cx="12191980" cy="6857999"/>
          </a:xfrm>
          <a:prstGeom prst="rect">
            <a:avLst/>
          </a:prstGeom>
        </p:spPr>
      </p:pic>
      <p:sp>
        <p:nvSpPr>
          <p:cNvPr id="2" name="Title 1">
            <a:extLst>
              <a:ext uri="{FF2B5EF4-FFF2-40B4-BE49-F238E27FC236}">
                <a16:creationId xmlns:a16="http://schemas.microsoft.com/office/drawing/2014/main" id="{96A4FFC5-39E8-0144-8C1A-838B9F7A1629}"/>
              </a:ext>
            </a:extLst>
          </p:cNvPr>
          <p:cNvSpPr>
            <a:spLocks noGrp="1"/>
          </p:cNvSpPr>
          <p:nvPr>
            <p:ph type="ctrTitle"/>
          </p:nvPr>
        </p:nvSpPr>
        <p:spPr>
          <a:xfrm>
            <a:off x="1281659" y="1108945"/>
            <a:ext cx="9628682" cy="2900518"/>
          </a:xfrm>
        </p:spPr>
        <p:txBody>
          <a:bodyPr>
            <a:normAutofit fontScale="90000"/>
          </a:bodyPr>
          <a:lstStyle/>
          <a:p>
            <a:r>
              <a:rPr lang="en-US" b="1" dirty="0">
                <a:latin typeface="Cambria" panose="02040503050406030204" pitchFamily="18" charset="0"/>
              </a:rPr>
              <a:t>Role of kinases MAP2K1, PDHK and NEK1 on Hedgehog Signaling Activation</a:t>
            </a:r>
            <a:endParaRPr lang="en-US" dirty="0">
              <a:latin typeface="Cambria" panose="02040503050406030204" pitchFamily="18" charset="0"/>
            </a:endParaRPr>
          </a:p>
        </p:txBody>
      </p:sp>
      <p:sp>
        <p:nvSpPr>
          <p:cNvPr id="3" name="Subtitle 2">
            <a:extLst>
              <a:ext uri="{FF2B5EF4-FFF2-40B4-BE49-F238E27FC236}">
                <a16:creationId xmlns:a16="http://schemas.microsoft.com/office/drawing/2014/main" id="{1521513E-F76C-4645-9DAE-EB03ECD583B9}"/>
              </a:ext>
            </a:extLst>
          </p:cNvPr>
          <p:cNvSpPr>
            <a:spLocks noGrp="1"/>
          </p:cNvSpPr>
          <p:nvPr>
            <p:ph type="subTitle" idx="1"/>
          </p:nvPr>
        </p:nvSpPr>
        <p:spPr>
          <a:xfrm>
            <a:off x="1524000" y="4159404"/>
            <a:ext cx="9144000" cy="1098395"/>
          </a:xfrm>
        </p:spPr>
        <p:txBody>
          <a:bodyPr>
            <a:normAutofit fontScale="92500" lnSpcReduction="20000"/>
          </a:bodyPr>
          <a:lstStyle/>
          <a:p>
            <a:r>
              <a:rPr lang="en-US" dirty="0">
                <a:latin typeface="Cambria" panose="02040503050406030204" pitchFamily="18" charset="0"/>
              </a:rPr>
              <a:t>Paige Halas</a:t>
            </a:r>
          </a:p>
          <a:p>
            <a:r>
              <a:rPr lang="en-US" dirty="0">
                <a:latin typeface="Cambria" panose="02040503050406030204" pitchFamily="18" charset="0"/>
              </a:rPr>
              <a:t>Mini-Symposium Presentation</a:t>
            </a:r>
          </a:p>
          <a:p>
            <a:r>
              <a:rPr lang="en-US" dirty="0">
                <a:latin typeface="Cambria" panose="02040503050406030204" pitchFamily="18" charset="0"/>
              </a:rPr>
              <a:t>December 17, 2019</a:t>
            </a:r>
          </a:p>
        </p:txBody>
      </p:sp>
    </p:spTree>
    <p:extLst>
      <p:ext uri="{BB962C8B-B14F-4D97-AF65-F5344CB8AC3E}">
        <p14:creationId xmlns:p14="http://schemas.microsoft.com/office/powerpoint/2010/main" val="1803169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CFF1-8C36-C945-9800-E8B4E9D51284}"/>
              </a:ext>
            </a:extLst>
          </p:cNvPr>
          <p:cNvSpPr>
            <a:spLocks noGrp="1"/>
          </p:cNvSpPr>
          <p:nvPr>
            <p:ph type="title"/>
          </p:nvPr>
        </p:nvSpPr>
        <p:spPr/>
        <p:txBody>
          <a:bodyPr>
            <a:normAutofit/>
          </a:bodyPr>
          <a:lstStyle/>
          <a:p>
            <a:r>
              <a:rPr lang="en-US" sz="3600" dirty="0">
                <a:latin typeface="Cambria" panose="02040503050406030204" pitchFamily="18" charset="0"/>
              </a:rPr>
              <a:t>Inhibition of NEK1 affects Hedgehog Signaling Activation</a:t>
            </a:r>
          </a:p>
        </p:txBody>
      </p:sp>
      <p:pic>
        <p:nvPicPr>
          <p:cNvPr id="7" name="Content Placeholder 6" descr="A picture containing drawing&#10;&#10;Description automatically generated">
            <a:extLst>
              <a:ext uri="{FF2B5EF4-FFF2-40B4-BE49-F238E27FC236}">
                <a16:creationId xmlns:a16="http://schemas.microsoft.com/office/drawing/2014/main" id="{94829483-1B83-BE47-A1B3-058B6CCB0DFC}"/>
              </a:ext>
            </a:extLst>
          </p:cNvPr>
          <p:cNvPicPr>
            <a:picLocks noGrp="1" noChangeAspect="1"/>
          </p:cNvPicPr>
          <p:nvPr>
            <p:ph idx="1"/>
          </p:nvPr>
        </p:nvPicPr>
        <p:blipFill rotWithShape="1">
          <a:blip r:embed="rId2"/>
          <a:srcRect t="6360"/>
          <a:stretch/>
        </p:blipFill>
        <p:spPr>
          <a:xfrm>
            <a:off x="6439421" y="2060224"/>
            <a:ext cx="5247058" cy="4143510"/>
          </a:xfrm>
        </p:spPr>
      </p:pic>
      <p:sp>
        <p:nvSpPr>
          <p:cNvPr id="4" name="TextBox 3">
            <a:extLst>
              <a:ext uri="{FF2B5EF4-FFF2-40B4-BE49-F238E27FC236}">
                <a16:creationId xmlns:a16="http://schemas.microsoft.com/office/drawing/2014/main" id="{C9C8C975-C3C7-A54E-B5FD-C0CC2A1ADFAA}"/>
              </a:ext>
            </a:extLst>
          </p:cNvPr>
          <p:cNvSpPr txBox="1"/>
          <p:nvPr/>
        </p:nvSpPr>
        <p:spPr>
          <a:xfrm>
            <a:off x="1074781" y="1529783"/>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5" name="TextBox 4">
            <a:extLst>
              <a:ext uri="{FF2B5EF4-FFF2-40B4-BE49-F238E27FC236}">
                <a16:creationId xmlns:a16="http://schemas.microsoft.com/office/drawing/2014/main" id="{E9D171B3-AB31-D741-953C-F590FA529D19}"/>
              </a:ext>
            </a:extLst>
          </p:cNvPr>
          <p:cNvSpPr txBox="1"/>
          <p:nvPr/>
        </p:nvSpPr>
        <p:spPr>
          <a:xfrm>
            <a:off x="7685010" y="1529782"/>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pic>
        <p:nvPicPr>
          <p:cNvPr id="9" name="Picture 8" descr="A screenshot of a cell phone&#10;&#10;Description automatically generated">
            <a:extLst>
              <a:ext uri="{FF2B5EF4-FFF2-40B4-BE49-F238E27FC236}">
                <a16:creationId xmlns:a16="http://schemas.microsoft.com/office/drawing/2014/main" id="{7B733E56-34E3-514E-96EE-F50437124DEF}"/>
              </a:ext>
            </a:extLst>
          </p:cNvPr>
          <p:cNvPicPr>
            <a:picLocks noChangeAspect="1"/>
          </p:cNvPicPr>
          <p:nvPr/>
        </p:nvPicPr>
        <p:blipFill rotWithShape="1">
          <a:blip r:embed="rId3"/>
          <a:srcRect t="6360"/>
          <a:stretch/>
        </p:blipFill>
        <p:spPr>
          <a:xfrm>
            <a:off x="145780" y="1918182"/>
            <a:ext cx="5606801" cy="4427593"/>
          </a:xfrm>
          <a:prstGeom prst="rect">
            <a:avLst/>
          </a:prstGeom>
        </p:spPr>
      </p:pic>
      <p:sp>
        <p:nvSpPr>
          <p:cNvPr id="8" name="TextBox 7">
            <a:extLst>
              <a:ext uri="{FF2B5EF4-FFF2-40B4-BE49-F238E27FC236}">
                <a16:creationId xmlns:a16="http://schemas.microsoft.com/office/drawing/2014/main" id="{235F9036-9AED-364B-8A87-B4E1400FCA66}"/>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
        <p:nvSpPr>
          <p:cNvPr id="10" name="Rectangle 9">
            <a:extLst>
              <a:ext uri="{FF2B5EF4-FFF2-40B4-BE49-F238E27FC236}">
                <a16:creationId xmlns:a16="http://schemas.microsoft.com/office/drawing/2014/main" id="{4A1A9D8F-A06E-DA4B-8789-2E0F9E2A3FF7}"/>
              </a:ext>
            </a:extLst>
          </p:cNvPr>
          <p:cNvSpPr/>
          <p:nvPr/>
        </p:nvSpPr>
        <p:spPr>
          <a:xfrm>
            <a:off x="2490596" y="2071615"/>
            <a:ext cx="1926129" cy="398555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12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8F7C-D8A7-BD41-AAEC-BA1248E3B5ED}"/>
              </a:ext>
            </a:extLst>
          </p:cNvPr>
          <p:cNvSpPr>
            <a:spLocks noGrp="1"/>
          </p:cNvSpPr>
          <p:nvPr>
            <p:ph type="title"/>
          </p:nvPr>
        </p:nvSpPr>
        <p:spPr/>
        <p:txBody>
          <a:bodyPr/>
          <a:lstStyle/>
          <a:p>
            <a:r>
              <a:rPr lang="en-US" dirty="0">
                <a:latin typeface="Cambria" panose="02040503050406030204" pitchFamily="18" charset="0"/>
              </a:rPr>
              <a:t>Future Directions </a:t>
            </a:r>
          </a:p>
        </p:txBody>
      </p:sp>
      <p:graphicFrame>
        <p:nvGraphicFramePr>
          <p:cNvPr id="4" name="Diagram 3">
            <a:extLst>
              <a:ext uri="{FF2B5EF4-FFF2-40B4-BE49-F238E27FC236}">
                <a16:creationId xmlns:a16="http://schemas.microsoft.com/office/drawing/2014/main" id="{15641C73-89D6-D04D-84E7-827C00DECCB3}"/>
              </a:ext>
            </a:extLst>
          </p:cNvPr>
          <p:cNvGraphicFramePr/>
          <p:nvPr/>
        </p:nvGraphicFramePr>
        <p:xfrm>
          <a:off x="361122" y="722934"/>
          <a:ext cx="11576878" cy="6592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91161BD-796F-3A4E-8318-91499F534471}"/>
              </a:ext>
            </a:extLst>
          </p:cNvPr>
          <p:cNvSpPr/>
          <p:nvPr/>
        </p:nvSpPr>
        <p:spPr>
          <a:xfrm>
            <a:off x="324678" y="3384067"/>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100A23A-4145-1A4D-BB6C-63D079D2678D}"/>
              </a:ext>
            </a:extLst>
          </p:cNvPr>
          <p:cNvSpPr/>
          <p:nvPr/>
        </p:nvSpPr>
        <p:spPr>
          <a:xfrm>
            <a:off x="254000" y="4737100"/>
            <a:ext cx="11506200" cy="127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61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5BFB-47E2-8E4F-8D56-0AB648FE460C}"/>
              </a:ext>
            </a:extLst>
          </p:cNvPr>
          <p:cNvSpPr>
            <a:spLocks noGrp="1"/>
          </p:cNvSpPr>
          <p:nvPr>
            <p:ph type="title"/>
          </p:nvPr>
        </p:nvSpPr>
        <p:spPr>
          <a:xfrm>
            <a:off x="648929" y="629266"/>
            <a:ext cx="5127031" cy="1676603"/>
          </a:xfrm>
        </p:spPr>
        <p:txBody>
          <a:bodyPr>
            <a:normAutofit/>
          </a:bodyPr>
          <a:lstStyle/>
          <a:p>
            <a:r>
              <a:rPr lang="en-US">
                <a:latin typeface="Cambria" panose="02040503050406030204" pitchFamily="18" charset="0"/>
              </a:rPr>
              <a:t>Acknowledgements </a:t>
            </a:r>
            <a:endParaRPr lang="en-US" dirty="0">
              <a:latin typeface="Cambria" panose="02040503050406030204" pitchFamily="18" charset="0"/>
            </a:endParaRPr>
          </a:p>
        </p:txBody>
      </p:sp>
      <p:sp>
        <p:nvSpPr>
          <p:cNvPr id="3" name="Content Placeholder 2">
            <a:extLst>
              <a:ext uri="{FF2B5EF4-FFF2-40B4-BE49-F238E27FC236}">
                <a16:creationId xmlns:a16="http://schemas.microsoft.com/office/drawing/2014/main" id="{6D28B540-D46B-B544-B1DD-604D177D5807}"/>
              </a:ext>
            </a:extLst>
          </p:cNvPr>
          <p:cNvSpPr>
            <a:spLocks noGrp="1"/>
          </p:cNvSpPr>
          <p:nvPr>
            <p:ph idx="1"/>
          </p:nvPr>
        </p:nvSpPr>
        <p:spPr>
          <a:xfrm>
            <a:off x="639663" y="2119424"/>
            <a:ext cx="6271500" cy="3785419"/>
          </a:xfrm>
        </p:spPr>
        <p:txBody>
          <a:bodyPr>
            <a:noAutofit/>
          </a:bodyPr>
          <a:lstStyle/>
          <a:p>
            <a:r>
              <a:rPr lang="en-US" sz="2000" dirty="0">
                <a:latin typeface="Cambria" panose="02040503050406030204" pitchFamily="18" charset="0"/>
              </a:rPr>
              <a:t>The Atwood Lab</a:t>
            </a:r>
          </a:p>
          <a:p>
            <a:pPr lvl="1"/>
            <a:r>
              <a:rPr lang="en-US" sz="2000" dirty="0">
                <a:latin typeface="Cambria" panose="02040503050406030204" pitchFamily="18" charset="0"/>
              </a:rPr>
              <a:t>Rachel Chow</a:t>
            </a:r>
          </a:p>
          <a:p>
            <a:pPr lvl="1"/>
            <a:r>
              <a:rPr lang="en-US" sz="2000" dirty="0">
                <a:latin typeface="Cambria" panose="02040503050406030204" pitchFamily="18" charset="0"/>
              </a:rPr>
              <a:t>Emmanuel Dollinger </a:t>
            </a:r>
          </a:p>
          <a:p>
            <a:pPr lvl="1"/>
            <a:r>
              <a:rPr lang="en-US" sz="2000" dirty="0">
                <a:latin typeface="Cambria" panose="02040503050406030204" pitchFamily="18" charset="0"/>
              </a:rPr>
              <a:t>Tuyen Nguyen </a:t>
            </a:r>
          </a:p>
          <a:p>
            <a:pPr lvl="1"/>
            <a:r>
              <a:rPr lang="en-US" sz="2000" dirty="0">
                <a:latin typeface="Cambria" panose="02040503050406030204" pitchFamily="18" charset="0"/>
              </a:rPr>
              <a:t>Adam </a:t>
            </a:r>
            <a:r>
              <a:rPr lang="en-US" sz="2000" dirty="0" err="1">
                <a:latin typeface="Cambria" panose="02040503050406030204" pitchFamily="18" charset="0"/>
              </a:rPr>
              <a:t>Stabell</a:t>
            </a:r>
            <a:r>
              <a:rPr lang="en-US" sz="2000" dirty="0">
                <a:latin typeface="Cambria" panose="02040503050406030204" pitchFamily="18" charset="0"/>
              </a:rPr>
              <a:t> </a:t>
            </a:r>
          </a:p>
          <a:p>
            <a:pPr lvl="1"/>
            <a:r>
              <a:rPr lang="en-US" sz="2000" b="1" dirty="0">
                <a:latin typeface="Cambria" panose="02040503050406030204" pitchFamily="18" charset="0"/>
              </a:rPr>
              <a:t>Eric </a:t>
            </a:r>
            <a:r>
              <a:rPr lang="en-US" sz="2000" b="1" dirty="0" err="1">
                <a:latin typeface="Cambria" panose="02040503050406030204" pitchFamily="18" charset="0"/>
              </a:rPr>
              <a:t>Tarapore</a:t>
            </a:r>
            <a:r>
              <a:rPr lang="en-US" sz="2000" b="1" dirty="0">
                <a:latin typeface="Cambria" panose="02040503050406030204" pitchFamily="18" charset="0"/>
              </a:rPr>
              <a:t> </a:t>
            </a:r>
          </a:p>
          <a:p>
            <a:pPr lvl="1"/>
            <a:r>
              <a:rPr lang="en-US" sz="2000" dirty="0">
                <a:latin typeface="Cambria" panose="02040503050406030204" pitchFamily="18" charset="0"/>
              </a:rPr>
              <a:t>Kirsten Wong</a:t>
            </a:r>
          </a:p>
          <a:p>
            <a:pPr lvl="1"/>
            <a:r>
              <a:rPr lang="en-US" sz="2000" dirty="0">
                <a:latin typeface="Cambria" panose="02040503050406030204" pitchFamily="18" charset="0"/>
              </a:rPr>
              <a:t>Anna </a:t>
            </a:r>
            <a:r>
              <a:rPr lang="en-US" sz="2000" dirty="0" err="1">
                <a:latin typeface="Cambria" panose="02040503050406030204" pitchFamily="18" charset="0"/>
              </a:rPr>
              <a:t>Andronicos</a:t>
            </a:r>
            <a:r>
              <a:rPr lang="en-US" sz="2000" dirty="0">
                <a:latin typeface="Cambria" panose="02040503050406030204" pitchFamily="18" charset="0"/>
              </a:rPr>
              <a:t> </a:t>
            </a:r>
          </a:p>
          <a:p>
            <a:pPr lvl="1"/>
            <a:r>
              <a:rPr lang="en-US" sz="2000" b="1" dirty="0">
                <a:latin typeface="Cambria" panose="02040503050406030204" pitchFamily="18" charset="0"/>
              </a:rPr>
              <a:t>Scott Atwood, PhD</a:t>
            </a:r>
          </a:p>
          <a:p>
            <a:pPr marL="457200" lvl="1" indent="0">
              <a:buNone/>
            </a:pPr>
            <a:endParaRPr lang="en-US" sz="2000" dirty="0">
              <a:latin typeface="Cambria" panose="02040503050406030204" pitchFamily="18" charset="0"/>
            </a:endParaRPr>
          </a:p>
          <a:p>
            <a:r>
              <a:rPr lang="en-US" sz="2000" dirty="0">
                <a:latin typeface="Cambria" panose="02040503050406030204" pitchFamily="18" charset="0"/>
              </a:rPr>
              <a:t>Cellular and Molecular Biology Gateway Program</a:t>
            </a:r>
          </a:p>
          <a:p>
            <a:pPr lvl="1"/>
            <a:r>
              <a:rPr lang="en-US" sz="2000" dirty="0">
                <a:latin typeface="Cambria" panose="02040503050406030204" pitchFamily="18" charset="0"/>
              </a:rPr>
              <a:t>Gary Roman </a:t>
            </a:r>
          </a:p>
          <a:p>
            <a:pPr lvl="1"/>
            <a:r>
              <a:rPr lang="en-US" sz="2000" dirty="0">
                <a:latin typeface="Cambria" panose="02040503050406030204" pitchFamily="18" charset="0"/>
              </a:rPr>
              <a:t>Eric Pearlman, PhD </a:t>
            </a:r>
          </a:p>
        </p:txBody>
      </p:sp>
      <p:pic>
        <p:nvPicPr>
          <p:cNvPr id="4" name="Picture 3" descr="A close up of a sign&#10;&#10;Description automatically generated">
            <a:extLst>
              <a:ext uri="{FF2B5EF4-FFF2-40B4-BE49-F238E27FC236}">
                <a16:creationId xmlns:a16="http://schemas.microsoft.com/office/drawing/2014/main" id="{F08A2FC9-D055-774B-936D-F1AEA0FD54D8}"/>
              </a:ext>
            </a:extLst>
          </p:cNvPr>
          <p:cNvPicPr>
            <a:picLocks noChangeAspect="1"/>
          </p:cNvPicPr>
          <p:nvPr/>
        </p:nvPicPr>
        <p:blipFill rotWithShape="1">
          <a:blip r:embed="rId2"/>
          <a:srcRect l="987" r="1097" b="3"/>
          <a:stretch/>
        </p:blipFill>
        <p:spPr>
          <a:xfrm>
            <a:off x="7663743" y="324969"/>
            <a:ext cx="3879328" cy="3961800"/>
          </a:xfrm>
          <a:prstGeom prst="rect">
            <a:avLst/>
          </a:prstGeom>
          <a:effectLst/>
        </p:spPr>
      </p:pic>
    </p:spTree>
    <p:extLst>
      <p:ext uri="{BB962C8B-B14F-4D97-AF65-F5344CB8AC3E}">
        <p14:creationId xmlns:p14="http://schemas.microsoft.com/office/powerpoint/2010/main" val="17006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B646E-0D3E-0149-B05A-172BA9D5CA46}"/>
              </a:ext>
            </a:extLst>
          </p:cNvPr>
          <p:cNvSpPr>
            <a:spLocks noGrp="1"/>
          </p:cNvSpPr>
          <p:nvPr>
            <p:ph type="title"/>
          </p:nvPr>
        </p:nvSpPr>
        <p:spPr/>
        <p:txBody>
          <a:bodyPr/>
          <a:lstStyle/>
          <a:p>
            <a:r>
              <a:rPr lang="en-US" dirty="0">
                <a:latin typeface="Cambria" panose="02040503050406030204" pitchFamily="18" charset="0"/>
              </a:rPr>
              <a:t>Basal Cell Carcinoma </a:t>
            </a:r>
          </a:p>
        </p:txBody>
      </p:sp>
      <p:pic>
        <p:nvPicPr>
          <p:cNvPr id="4" name="Picture 3">
            <a:extLst>
              <a:ext uri="{FF2B5EF4-FFF2-40B4-BE49-F238E27FC236}">
                <a16:creationId xmlns:a16="http://schemas.microsoft.com/office/drawing/2014/main" id="{1B110E58-5977-AA4B-9D20-F41BBD1D16BD}"/>
              </a:ext>
            </a:extLst>
          </p:cNvPr>
          <p:cNvPicPr>
            <a:picLocks noChangeAspect="1"/>
          </p:cNvPicPr>
          <p:nvPr/>
        </p:nvPicPr>
        <p:blipFill rotWithShape="1">
          <a:blip r:embed="rId3"/>
          <a:srcRect l="3248" r="6534"/>
          <a:stretch/>
        </p:blipFill>
        <p:spPr>
          <a:xfrm>
            <a:off x="5634486" y="1749665"/>
            <a:ext cx="6114691" cy="4229938"/>
          </a:xfrm>
          <a:prstGeom prst="rect">
            <a:avLst/>
          </a:prstGeom>
        </p:spPr>
      </p:pic>
      <p:sp>
        <p:nvSpPr>
          <p:cNvPr id="5" name="Rectangle 4">
            <a:extLst>
              <a:ext uri="{FF2B5EF4-FFF2-40B4-BE49-F238E27FC236}">
                <a16:creationId xmlns:a16="http://schemas.microsoft.com/office/drawing/2014/main" id="{414F8736-DA69-1A41-BEC5-263126205DC4}"/>
              </a:ext>
            </a:extLst>
          </p:cNvPr>
          <p:cNvSpPr/>
          <p:nvPr/>
        </p:nvSpPr>
        <p:spPr>
          <a:xfrm>
            <a:off x="10818962" y="3881887"/>
            <a:ext cx="534838" cy="4313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50E53E-A106-A94F-97DE-8D2A9A6BC5F6}"/>
              </a:ext>
            </a:extLst>
          </p:cNvPr>
          <p:cNvSpPr/>
          <p:nvPr/>
        </p:nvSpPr>
        <p:spPr>
          <a:xfrm>
            <a:off x="5759571" y="3049439"/>
            <a:ext cx="820133" cy="379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B20A029-9D47-6F41-802D-3835662C9B0F}"/>
              </a:ext>
            </a:extLst>
          </p:cNvPr>
          <p:cNvSpPr txBox="1"/>
          <p:nvPr/>
        </p:nvSpPr>
        <p:spPr>
          <a:xfrm>
            <a:off x="9661584" y="6438301"/>
            <a:ext cx="2708695" cy="369332"/>
          </a:xfrm>
          <a:prstGeom prst="rect">
            <a:avLst/>
          </a:prstGeom>
          <a:noFill/>
        </p:spPr>
        <p:txBody>
          <a:bodyPr wrap="square" rtlCol="0">
            <a:spAutoFit/>
          </a:bodyPr>
          <a:lstStyle/>
          <a:p>
            <a:r>
              <a:rPr lang="en-US" dirty="0">
                <a:latin typeface="Cambria" panose="02040503050406030204" pitchFamily="18" charset="0"/>
              </a:rPr>
              <a:t>American Cancer Society</a:t>
            </a:r>
          </a:p>
        </p:txBody>
      </p:sp>
      <p:graphicFrame>
        <p:nvGraphicFramePr>
          <p:cNvPr id="13" name="Chart 12">
            <a:extLst>
              <a:ext uri="{FF2B5EF4-FFF2-40B4-BE49-F238E27FC236}">
                <a16:creationId xmlns:a16="http://schemas.microsoft.com/office/drawing/2014/main" id="{C1E07F73-4FF2-E74D-A5A4-AD1A95C02CA5}"/>
              </a:ext>
            </a:extLst>
          </p:cNvPr>
          <p:cNvGraphicFramePr>
            <a:graphicFrameLocks/>
          </p:cNvGraphicFramePr>
          <p:nvPr/>
        </p:nvGraphicFramePr>
        <p:xfrm>
          <a:off x="158871" y="2198239"/>
          <a:ext cx="5378569" cy="4229938"/>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4151A662-C182-3F46-8431-9BFB3495E01E}"/>
              </a:ext>
            </a:extLst>
          </p:cNvPr>
          <p:cNvSpPr txBox="1"/>
          <p:nvPr/>
        </p:nvSpPr>
        <p:spPr>
          <a:xfrm>
            <a:off x="255918" y="1834508"/>
            <a:ext cx="5378568"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Annual Skin Cancer Diagnosis in the US </a:t>
            </a:r>
          </a:p>
        </p:txBody>
      </p:sp>
    </p:spTree>
    <p:extLst>
      <p:ext uri="{BB962C8B-B14F-4D97-AF65-F5344CB8AC3E}">
        <p14:creationId xmlns:p14="http://schemas.microsoft.com/office/powerpoint/2010/main" val="186103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DB6C-FAE4-B44C-A95A-33FD43B66583}"/>
              </a:ext>
            </a:extLst>
          </p:cNvPr>
          <p:cNvSpPr>
            <a:spLocks noGrp="1"/>
          </p:cNvSpPr>
          <p:nvPr>
            <p:ph type="title"/>
          </p:nvPr>
        </p:nvSpPr>
        <p:spPr/>
        <p:txBody>
          <a:bodyPr/>
          <a:lstStyle/>
          <a:p>
            <a:r>
              <a:rPr lang="en-US" dirty="0">
                <a:latin typeface="Cambria" panose="02040503050406030204" pitchFamily="18" charset="0"/>
              </a:rPr>
              <a:t>Hedgehog Signaling Pathway</a:t>
            </a:r>
          </a:p>
        </p:txBody>
      </p:sp>
      <p:pic>
        <p:nvPicPr>
          <p:cNvPr id="5" name="Picture 4" descr="A close up of a logo&#10;&#10;Description automatically generated">
            <a:extLst>
              <a:ext uri="{FF2B5EF4-FFF2-40B4-BE49-F238E27FC236}">
                <a16:creationId xmlns:a16="http://schemas.microsoft.com/office/drawing/2014/main" id="{A32B7467-EA84-7E44-988C-49ED30BC86C1}"/>
              </a:ext>
            </a:extLst>
          </p:cNvPr>
          <p:cNvPicPr>
            <a:picLocks noChangeAspect="1"/>
          </p:cNvPicPr>
          <p:nvPr/>
        </p:nvPicPr>
        <p:blipFill>
          <a:blip r:embed="rId3"/>
          <a:stretch>
            <a:fillRect/>
          </a:stretch>
        </p:blipFill>
        <p:spPr>
          <a:xfrm>
            <a:off x="2398425" y="1367360"/>
            <a:ext cx="6678667" cy="5270628"/>
          </a:xfrm>
          <a:prstGeom prst="rect">
            <a:avLst/>
          </a:prstGeom>
        </p:spPr>
      </p:pic>
      <p:sp>
        <p:nvSpPr>
          <p:cNvPr id="6" name="TextBox 5">
            <a:extLst>
              <a:ext uri="{FF2B5EF4-FFF2-40B4-BE49-F238E27FC236}">
                <a16:creationId xmlns:a16="http://schemas.microsoft.com/office/drawing/2014/main" id="{E38699DE-0CB2-8240-8E20-F1343A927E2C}"/>
              </a:ext>
            </a:extLst>
          </p:cNvPr>
          <p:cNvSpPr txBox="1"/>
          <p:nvPr/>
        </p:nvSpPr>
        <p:spPr>
          <a:xfrm>
            <a:off x="9295697" y="6453322"/>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
        <p:nvSpPr>
          <p:cNvPr id="8" name="Rectangle 7">
            <a:extLst>
              <a:ext uri="{FF2B5EF4-FFF2-40B4-BE49-F238E27FC236}">
                <a16:creationId xmlns:a16="http://schemas.microsoft.com/office/drawing/2014/main" id="{3E1826F5-29EC-904D-957F-A1499967FC9A}"/>
              </a:ext>
            </a:extLst>
          </p:cNvPr>
          <p:cNvSpPr/>
          <p:nvPr/>
        </p:nvSpPr>
        <p:spPr>
          <a:xfrm>
            <a:off x="2875422" y="2229383"/>
            <a:ext cx="1947557" cy="279981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2DD89-560B-5640-BF3E-C8F9842EA58C}"/>
              </a:ext>
            </a:extLst>
          </p:cNvPr>
          <p:cNvSpPr/>
          <p:nvPr/>
        </p:nvSpPr>
        <p:spPr>
          <a:xfrm>
            <a:off x="3814202" y="4241800"/>
            <a:ext cx="1617195" cy="7874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D73985-BF4F-A542-BD1A-53D0C3AC259C}"/>
              </a:ext>
            </a:extLst>
          </p:cNvPr>
          <p:cNvSpPr/>
          <p:nvPr/>
        </p:nvSpPr>
        <p:spPr>
          <a:xfrm>
            <a:off x="6713844" y="2895600"/>
            <a:ext cx="1947556" cy="2997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937872-6FFE-504F-90B8-E43BFBBF934F}"/>
              </a:ext>
            </a:extLst>
          </p:cNvPr>
          <p:cNvSpPr/>
          <p:nvPr/>
        </p:nvSpPr>
        <p:spPr>
          <a:xfrm>
            <a:off x="6499942" y="2139886"/>
            <a:ext cx="1947556" cy="15113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92CE4D1-3496-1C43-9458-594DA489537F}"/>
              </a:ext>
            </a:extLst>
          </p:cNvPr>
          <p:cNvSpPr/>
          <p:nvPr/>
        </p:nvSpPr>
        <p:spPr>
          <a:xfrm>
            <a:off x="5737758" y="1475827"/>
            <a:ext cx="3245918" cy="5270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47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1" grpId="0" animBg="1"/>
      <p:bldP spid="11" grpId="1"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816DD-4737-2445-9759-89EE2B881357}"/>
              </a:ext>
            </a:extLst>
          </p:cNvPr>
          <p:cNvSpPr>
            <a:spLocks noGrp="1"/>
          </p:cNvSpPr>
          <p:nvPr>
            <p:ph type="title"/>
          </p:nvPr>
        </p:nvSpPr>
        <p:spPr/>
        <p:txBody>
          <a:bodyPr/>
          <a:lstStyle/>
          <a:p>
            <a:r>
              <a:rPr lang="en-US" dirty="0">
                <a:latin typeface="Cambria" panose="02040503050406030204" pitchFamily="18" charset="0"/>
              </a:rPr>
              <a:t>Inhibition of SMO to treat BCC </a:t>
            </a:r>
          </a:p>
        </p:txBody>
      </p:sp>
      <p:pic>
        <p:nvPicPr>
          <p:cNvPr id="4" name="Picture 3">
            <a:extLst>
              <a:ext uri="{FF2B5EF4-FFF2-40B4-BE49-F238E27FC236}">
                <a16:creationId xmlns:a16="http://schemas.microsoft.com/office/drawing/2014/main" id="{5DCC1334-A70D-8546-A41D-EB8E19F6A898}"/>
              </a:ext>
            </a:extLst>
          </p:cNvPr>
          <p:cNvPicPr>
            <a:picLocks noChangeAspect="1"/>
          </p:cNvPicPr>
          <p:nvPr/>
        </p:nvPicPr>
        <p:blipFill>
          <a:blip r:embed="rId3"/>
          <a:stretch>
            <a:fillRect/>
          </a:stretch>
        </p:blipFill>
        <p:spPr>
          <a:xfrm>
            <a:off x="1863305" y="1304564"/>
            <a:ext cx="7722959" cy="5553436"/>
          </a:xfrm>
          <a:prstGeom prst="rect">
            <a:avLst/>
          </a:prstGeom>
        </p:spPr>
      </p:pic>
      <p:sp>
        <p:nvSpPr>
          <p:cNvPr id="5" name="TextBox 4">
            <a:extLst>
              <a:ext uri="{FF2B5EF4-FFF2-40B4-BE49-F238E27FC236}">
                <a16:creationId xmlns:a16="http://schemas.microsoft.com/office/drawing/2014/main" id="{07CC47A7-24F8-984D-9918-B0B494CFB587}"/>
              </a:ext>
            </a:extLst>
          </p:cNvPr>
          <p:cNvSpPr txBox="1"/>
          <p:nvPr/>
        </p:nvSpPr>
        <p:spPr>
          <a:xfrm>
            <a:off x="9323882" y="6428979"/>
            <a:ext cx="2683239" cy="369332"/>
          </a:xfrm>
          <a:prstGeom prst="rect">
            <a:avLst/>
          </a:prstGeom>
          <a:noFill/>
        </p:spPr>
        <p:txBody>
          <a:bodyPr wrap="square" rtlCol="0">
            <a:spAutoFit/>
          </a:bodyPr>
          <a:lstStyle/>
          <a:p>
            <a:pPr algn="r"/>
            <a:r>
              <a:rPr lang="en-US" dirty="0">
                <a:latin typeface="Cambria" panose="02040503050406030204" pitchFamily="18" charset="0"/>
              </a:rPr>
              <a:t>Sharpe </a:t>
            </a:r>
            <a:r>
              <a:rPr lang="en-US" i="1" dirty="0">
                <a:latin typeface="Cambria" panose="02040503050406030204" pitchFamily="18" charset="0"/>
              </a:rPr>
              <a:t>et al</a:t>
            </a:r>
            <a:r>
              <a:rPr lang="en-US" dirty="0">
                <a:latin typeface="Cambria" panose="02040503050406030204" pitchFamily="18" charset="0"/>
              </a:rPr>
              <a:t>., 2015</a:t>
            </a:r>
          </a:p>
        </p:txBody>
      </p:sp>
      <p:sp>
        <p:nvSpPr>
          <p:cNvPr id="6" name="Rectangle 5">
            <a:extLst>
              <a:ext uri="{FF2B5EF4-FFF2-40B4-BE49-F238E27FC236}">
                <a16:creationId xmlns:a16="http://schemas.microsoft.com/office/drawing/2014/main" id="{67A62399-BC71-DC41-8AB2-35BA6F907F1E}"/>
              </a:ext>
            </a:extLst>
          </p:cNvPr>
          <p:cNvSpPr/>
          <p:nvPr/>
        </p:nvSpPr>
        <p:spPr>
          <a:xfrm>
            <a:off x="5049079" y="1377823"/>
            <a:ext cx="4084899" cy="2736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9EFF0CD-725E-E74E-80ED-C9A0A94CA744}"/>
              </a:ext>
            </a:extLst>
          </p:cNvPr>
          <p:cNvSpPr/>
          <p:nvPr/>
        </p:nvSpPr>
        <p:spPr>
          <a:xfrm>
            <a:off x="5049079" y="4188059"/>
            <a:ext cx="4084899" cy="25046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38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C5EE-832D-F54C-B34C-993EE26F2907}"/>
              </a:ext>
            </a:extLst>
          </p:cNvPr>
          <p:cNvSpPr>
            <a:spLocks noGrp="1"/>
          </p:cNvSpPr>
          <p:nvPr>
            <p:ph type="title"/>
          </p:nvPr>
        </p:nvSpPr>
        <p:spPr/>
        <p:txBody>
          <a:bodyPr/>
          <a:lstStyle/>
          <a:p>
            <a:r>
              <a:rPr lang="en-US" dirty="0">
                <a:latin typeface="Cambria" panose="02040503050406030204" pitchFamily="18" charset="0"/>
              </a:rPr>
              <a:t>Alternative Target for BCC Treatment</a:t>
            </a:r>
          </a:p>
        </p:txBody>
      </p:sp>
      <p:pic>
        <p:nvPicPr>
          <p:cNvPr id="4" name="Picture 3" descr="A close up of a logo&#10;&#10;Description automatically generated">
            <a:extLst>
              <a:ext uri="{FF2B5EF4-FFF2-40B4-BE49-F238E27FC236}">
                <a16:creationId xmlns:a16="http://schemas.microsoft.com/office/drawing/2014/main" id="{ABEA6246-0597-854E-B334-30533B8D9AA4}"/>
              </a:ext>
            </a:extLst>
          </p:cNvPr>
          <p:cNvPicPr>
            <a:picLocks noChangeAspect="1"/>
          </p:cNvPicPr>
          <p:nvPr/>
        </p:nvPicPr>
        <p:blipFill>
          <a:blip r:embed="rId3"/>
          <a:stretch>
            <a:fillRect/>
          </a:stretch>
        </p:blipFill>
        <p:spPr>
          <a:xfrm>
            <a:off x="2377160" y="1587372"/>
            <a:ext cx="6678667" cy="5270628"/>
          </a:xfrm>
          <a:prstGeom prst="rect">
            <a:avLst/>
          </a:prstGeom>
        </p:spPr>
      </p:pic>
      <p:sp>
        <p:nvSpPr>
          <p:cNvPr id="5" name="Rectangle 4">
            <a:extLst>
              <a:ext uri="{FF2B5EF4-FFF2-40B4-BE49-F238E27FC236}">
                <a16:creationId xmlns:a16="http://schemas.microsoft.com/office/drawing/2014/main" id="{719FAC7C-B1B6-6147-8B21-0DA1386A81F5}"/>
              </a:ext>
            </a:extLst>
          </p:cNvPr>
          <p:cNvSpPr/>
          <p:nvPr/>
        </p:nvSpPr>
        <p:spPr>
          <a:xfrm>
            <a:off x="6712085" y="5661499"/>
            <a:ext cx="1147864" cy="46692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a:extLst>
              <a:ext uri="{FF2B5EF4-FFF2-40B4-BE49-F238E27FC236}">
                <a16:creationId xmlns:a16="http://schemas.microsoft.com/office/drawing/2014/main" id="{0FF9A95F-D81E-7242-A0BE-71603216524C}"/>
              </a:ext>
            </a:extLst>
          </p:cNvPr>
          <p:cNvSpPr/>
          <p:nvPr/>
        </p:nvSpPr>
        <p:spPr>
          <a:xfrm>
            <a:off x="7859949" y="3274828"/>
            <a:ext cx="497242" cy="382772"/>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xplosion 2 7">
            <a:extLst>
              <a:ext uri="{FF2B5EF4-FFF2-40B4-BE49-F238E27FC236}">
                <a16:creationId xmlns:a16="http://schemas.microsoft.com/office/drawing/2014/main" id="{92FB6611-E21B-CD48-8CB5-0F3979500D18}"/>
              </a:ext>
            </a:extLst>
          </p:cNvPr>
          <p:cNvSpPr/>
          <p:nvPr/>
        </p:nvSpPr>
        <p:spPr>
          <a:xfrm>
            <a:off x="8388254" y="5174678"/>
            <a:ext cx="2866155" cy="1683322"/>
          </a:xfrm>
          <a:prstGeom prst="irregularSeal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BD3611-E7C0-274D-B875-204AE64F12CF}"/>
              </a:ext>
            </a:extLst>
          </p:cNvPr>
          <p:cNvSpPr txBox="1"/>
          <p:nvPr/>
        </p:nvSpPr>
        <p:spPr>
          <a:xfrm>
            <a:off x="8782498" y="5573697"/>
            <a:ext cx="1742536" cy="830997"/>
          </a:xfrm>
          <a:prstGeom prst="rect">
            <a:avLst/>
          </a:prstGeom>
          <a:noFill/>
        </p:spPr>
        <p:txBody>
          <a:bodyPr wrap="square" rtlCol="0">
            <a:spAutoFit/>
          </a:bodyPr>
          <a:lstStyle/>
          <a:p>
            <a:pPr algn="ctr"/>
            <a:r>
              <a:rPr lang="en-US" sz="2400" b="1" dirty="0">
                <a:latin typeface="Cambria" panose="02040503050406030204" pitchFamily="18" charset="0"/>
              </a:rPr>
              <a:t>Kinase</a:t>
            </a:r>
          </a:p>
          <a:p>
            <a:pPr algn="ctr"/>
            <a:r>
              <a:rPr lang="en-US" sz="2400" b="1" dirty="0">
                <a:latin typeface="Cambria" panose="02040503050406030204" pitchFamily="18" charset="0"/>
              </a:rPr>
              <a:t>Regulated</a:t>
            </a:r>
          </a:p>
        </p:txBody>
      </p:sp>
      <p:sp>
        <p:nvSpPr>
          <p:cNvPr id="3" name="Oval 2">
            <a:extLst>
              <a:ext uri="{FF2B5EF4-FFF2-40B4-BE49-F238E27FC236}">
                <a16:creationId xmlns:a16="http://schemas.microsoft.com/office/drawing/2014/main" id="{B9FBEBF2-5D2E-DC44-8CA9-730D1B9EF6D5}"/>
              </a:ext>
            </a:extLst>
          </p:cNvPr>
          <p:cNvSpPr/>
          <p:nvPr/>
        </p:nvSpPr>
        <p:spPr>
          <a:xfrm>
            <a:off x="7859949" y="5174678"/>
            <a:ext cx="528305" cy="48682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251B07-1993-0746-ACD9-31F914D151C4}"/>
              </a:ext>
            </a:extLst>
          </p:cNvPr>
          <p:cNvSpPr txBox="1"/>
          <p:nvPr/>
        </p:nvSpPr>
        <p:spPr>
          <a:xfrm>
            <a:off x="7947611" y="5206364"/>
            <a:ext cx="834887" cy="369332"/>
          </a:xfrm>
          <a:prstGeom prst="rect">
            <a:avLst/>
          </a:prstGeom>
          <a:noFill/>
        </p:spPr>
        <p:txBody>
          <a:bodyPr wrap="square" rtlCol="0">
            <a:spAutoFit/>
          </a:bodyPr>
          <a:lstStyle/>
          <a:p>
            <a:r>
              <a:rPr lang="en-US" dirty="0">
                <a:latin typeface="Cambria" panose="02040503050406030204" pitchFamily="18" charset="0"/>
              </a:rPr>
              <a:t>P</a:t>
            </a:r>
            <a:r>
              <a:rPr lang="en-US" baseline="-25000" dirty="0">
                <a:latin typeface="Cambria" panose="02040503050406030204" pitchFamily="18" charset="0"/>
              </a:rPr>
              <a:t>i</a:t>
            </a:r>
            <a:endParaRPr lang="en-US" dirty="0">
              <a:latin typeface="Cambria" panose="02040503050406030204" pitchFamily="18" charset="0"/>
            </a:endParaRPr>
          </a:p>
        </p:txBody>
      </p:sp>
      <p:sp>
        <p:nvSpPr>
          <p:cNvPr id="10" name="TextBox 9">
            <a:extLst>
              <a:ext uri="{FF2B5EF4-FFF2-40B4-BE49-F238E27FC236}">
                <a16:creationId xmlns:a16="http://schemas.microsoft.com/office/drawing/2014/main" id="{D038B7C1-9CAE-5447-A208-47451641114A}"/>
              </a:ext>
            </a:extLst>
          </p:cNvPr>
          <p:cNvSpPr txBox="1"/>
          <p:nvPr/>
        </p:nvSpPr>
        <p:spPr>
          <a:xfrm>
            <a:off x="9508761" y="6475975"/>
            <a:ext cx="2683239" cy="369332"/>
          </a:xfrm>
          <a:prstGeom prst="rect">
            <a:avLst/>
          </a:prstGeom>
          <a:noFill/>
        </p:spPr>
        <p:txBody>
          <a:bodyPr wrap="square" rtlCol="0">
            <a:spAutoFit/>
          </a:bodyPr>
          <a:lstStyle/>
          <a:p>
            <a:pPr algn="r"/>
            <a:r>
              <a:rPr lang="en-US" dirty="0">
                <a:latin typeface="Cambria" panose="02040503050406030204" pitchFamily="18" charset="0"/>
              </a:rPr>
              <a:t>Atwood </a:t>
            </a:r>
            <a:r>
              <a:rPr lang="en-US" i="1" dirty="0">
                <a:latin typeface="Cambria" panose="02040503050406030204" pitchFamily="18" charset="0"/>
              </a:rPr>
              <a:t>et al</a:t>
            </a:r>
            <a:r>
              <a:rPr lang="en-US" dirty="0">
                <a:latin typeface="Cambria" panose="02040503050406030204" pitchFamily="18" charset="0"/>
              </a:rPr>
              <a:t>., 2012</a:t>
            </a:r>
          </a:p>
        </p:txBody>
      </p:sp>
    </p:spTree>
    <p:extLst>
      <p:ext uri="{BB962C8B-B14F-4D97-AF65-F5344CB8AC3E}">
        <p14:creationId xmlns:p14="http://schemas.microsoft.com/office/powerpoint/2010/main" val="302185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7" grpId="0"/>
      <p:bldP spid="3"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27548-7650-4F46-85BB-A8A74826CBD4}"/>
              </a:ext>
            </a:extLst>
          </p:cNvPr>
          <p:cNvSpPr>
            <a:spLocks noGrp="1"/>
          </p:cNvSpPr>
          <p:nvPr>
            <p:ph idx="1"/>
          </p:nvPr>
        </p:nvSpPr>
        <p:spPr>
          <a:xfrm>
            <a:off x="624663" y="990600"/>
            <a:ext cx="10942674" cy="4876800"/>
          </a:xfrm>
        </p:spPr>
        <p:txBody>
          <a:bodyPr>
            <a:normAutofit/>
          </a:bodyPr>
          <a:lstStyle/>
          <a:p>
            <a:pPr marL="0" indent="0" algn="ctr">
              <a:buNone/>
            </a:pPr>
            <a:r>
              <a:rPr lang="en-US" sz="3600" b="1" dirty="0">
                <a:latin typeface="Cambria" panose="02040503050406030204" pitchFamily="18" charset="0"/>
              </a:rPr>
              <a:t>Purpose</a:t>
            </a:r>
          </a:p>
          <a:p>
            <a:pPr marL="0" indent="0" algn="ctr">
              <a:buNone/>
            </a:pPr>
            <a:r>
              <a:rPr lang="en-US" sz="3000" dirty="0">
                <a:latin typeface="Cambria" panose="02040503050406030204" pitchFamily="18" charset="0"/>
              </a:rPr>
              <a:t>- Assess activation of the Hedgehog Signaling Pathway by kinases predicted to phosphorylate recurrent GLI mutation sites</a:t>
            </a:r>
          </a:p>
          <a:p>
            <a:pPr marL="0" indent="0" algn="ctr">
              <a:buNone/>
            </a:pPr>
            <a:endParaRPr lang="en-US" sz="3000" dirty="0">
              <a:latin typeface="Cambria" panose="02040503050406030204" pitchFamily="18" charset="0"/>
            </a:endParaRPr>
          </a:p>
          <a:p>
            <a:pPr marL="0" indent="0" algn="ctr">
              <a:buNone/>
            </a:pPr>
            <a:endParaRPr lang="en-US" sz="3000" dirty="0">
              <a:latin typeface="Cambria" panose="02040503050406030204" pitchFamily="18" charset="0"/>
            </a:endParaRPr>
          </a:p>
          <a:p>
            <a:pPr marL="0" indent="0" algn="ctr">
              <a:buNone/>
            </a:pPr>
            <a:r>
              <a:rPr lang="en-US" sz="3600" b="1" dirty="0">
                <a:latin typeface="Cambria" panose="02040503050406030204" pitchFamily="18" charset="0"/>
              </a:rPr>
              <a:t>Hypothesis</a:t>
            </a:r>
          </a:p>
          <a:p>
            <a:pPr marL="0" indent="0" algn="ctr">
              <a:buNone/>
            </a:pPr>
            <a:r>
              <a:rPr lang="en-US" sz="3000" dirty="0">
                <a:latin typeface="Cambria" panose="02040503050406030204" pitchFamily="18" charset="0"/>
              </a:rPr>
              <a:t>- MAP2K1/MEK1, PDHK and NEK1 which have been predicted to phosphorylate GLI mutation sites will cause activation of Hedgehog Signaling </a:t>
            </a: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a:p>
            <a:pPr marL="0" indent="0">
              <a:buNone/>
            </a:pPr>
            <a:endParaRPr lang="en-US" dirty="0">
              <a:latin typeface="Cambria" panose="02040503050406030204" pitchFamily="18" charset="0"/>
            </a:endParaRPr>
          </a:p>
        </p:txBody>
      </p:sp>
    </p:spTree>
    <p:extLst>
      <p:ext uri="{BB962C8B-B14F-4D97-AF65-F5344CB8AC3E}">
        <p14:creationId xmlns:p14="http://schemas.microsoft.com/office/powerpoint/2010/main" val="302679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B6A1-D840-1949-B45E-0A210F01B1F6}"/>
              </a:ext>
            </a:extLst>
          </p:cNvPr>
          <p:cNvSpPr>
            <a:spLocks noGrp="1"/>
          </p:cNvSpPr>
          <p:nvPr>
            <p:ph type="title"/>
          </p:nvPr>
        </p:nvSpPr>
        <p:spPr/>
        <p:txBody>
          <a:bodyPr/>
          <a:lstStyle/>
          <a:p>
            <a:r>
              <a:rPr lang="en-US" dirty="0">
                <a:latin typeface="Cambria" panose="02040503050406030204" pitchFamily="18" charset="0"/>
              </a:rPr>
              <a:t>Kinases Predicted to be Active at Recurrent GLI Mutations</a:t>
            </a:r>
          </a:p>
        </p:txBody>
      </p:sp>
      <p:graphicFrame>
        <p:nvGraphicFramePr>
          <p:cNvPr id="4" name="Table 3">
            <a:extLst>
              <a:ext uri="{FF2B5EF4-FFF2-40B4-BE49-F238E27FC236}">
                <a16:creationId xmlns:a16="http://schemas.microsoft.com/office/drawing/2014/main" id="{F2F8DE95-894E-4144-A9A3-A436AC3FEB4F}"/>
              </a:ext>
            </a:extLst>
          </p:cNvPr>
          <p:cNvGraphicFramePr>
            <a:graphicFrameLocks noGrp="1"/>
          </p:cNvGraphicFramePr>
          <p:nvPr/>
        </p:nvGraphicFramePr>
        <p:xfrm>
          <a:off x="1618891" y="1830637"/>
          <a:ext cx="8954217" cy="4765010"/>
        </p:xfrm>
        <a:graphic>
          <a:graphicData uri="http://schemas.openxmlformats.org/drawingml/2006/table">
            <a:tbl>
              <a:tblPr firstRow="1" bandRow="1">
                <a:tableStyleId>{74C1A8A3-306A-4EB7-A6B1-4F7E0EB9C5D6}</a:tableStyleId>
              </a:tblPr>
              <a:tblGrid>
                <a:gridCol w="2984739">
                  <a:extLst>
                    <a:ext uri="{9D8B030D-6E8A-4147-A177-3AD203B41FA5}">
                      <a16:colId xmlns:a16="http://schemas.microsoft.com/office/drawing/2014/main" val="838097735"/>
                    </a:ext>
                  </a:extLst>
                </a:gridCol>
                <a:gridCol w="2984739">
                  <a:extLst>
                    <a:ext uri="{9D8B030D-6E8A-4147-A177-3AD203B41FA5}">
                      <a16:colId xmlns:a16="http://schemas.microsoft.com/office/drawing/2014/main" val="525503173"/>
                    </a:ext>
                  </a:extLst>
                </a:gridCol>
                <a:gridCol w="2984739">
                  <a:extLst>
                    <a:ext uri="{9D8B030D-6E8A-4147-A177-3AD203B41FA5}">
                      <a16:colId xmlns:a16="http://schemas.microsoft.com/office/drawing/2014/main" val="1192194351"/>
                    </a:ext>
                  </a:extLst>
                </a:gridCol>
              </a:tblGrid>
              <a:tr h="1056625">
                <a:tc>
                  <a:txBody>
                    <a:bodyPr/>
                    <a:lstStyle/>
                    <a:p>
                      <a:pPr algn="ctr"/>
                      <a:r>
                        <a:rPr lang="en-US" sz="3200" dirty="0">
                          <a:latin typeface="Cambria" panose="02040503050406030204" pitchFamily="18" charset="0"/>
                        </a:rPr>
                        <a:t>Kinase</a:t>
                      </a:r>
                    </a:p>
                  </a:txBody>
                  <a:tcPr anchor="ctr"/>
                </a:tc>
                <a:tc>
                  <a:txBody>
                    <a:bodyPr/>
                    <a:lstStyle/>
                    <a:p>
                      <a:pPr algn="ctr"/>
                      <a:r>
                        <a:rPr lang="en-US" sz="3200" dirty="0">
                          <a:latin typeface="Cambria" panose="02040503050406030204" pitchFamily="18" charset="0"/>
                        </a:rPr>
                        <a:t>Significance</a:t>
                      </a:r>
                    </a:p>
                  </a:txBody>
                  <a:tcPr anchor="ctr"/>
                </a:tc>
                <a:tc>
                  <a:txBody>
                    <a:bodyPr/>
                    <a:lstStyle/>
                    <a:p>
                      <a:pPr algn="ctr"/>
                      <a:r>
                        <a:rPr lang="en-US" sz="3200" dirty="0">
                          <a:latin typeface="Cambria" panose="02040503050406030204" pitchFamily="18" charset="0"/>
                        </a:rPr>
                        <a:t>Inhibitor </a:t>
                      </a:r>
                    </a:p>
                  </a:txBody>
                  <a:tcPr anchor="ctr"/>
                </a:tc>
                <a:extLst>
                  <a:ext uri="{0D108BD9-81ED-4DB2-BD59-A6C34878D82A}">
                    <a16:rowId xmlns:a16="http://schemas.microsoft.com/office/drawing/2014/main" val="782211274"/>
                  </a:ext>
                </a:extLst>
              </a:tr>
              <a:tr h="1133566">
                <a:tc>
                  <a:txBody>
                    <a:bodyPr/>
                    <a:lstStyle/>
                    <a:p>
                      <a:pPr algn="ctr"/>
                      <a:r>
                        <a:rPr lang="en-US" sz="2400" kern="1200" dirty="0">
                          <a:effectLst/>
                          <a:latin typeface="Cambria" panose="02040503050406030204" pitchFamily="18" charset="0"/>
                        </a:rPr>
                        <a:t>Mitogen-Activated Protein Kinase 2  </a:t>
                      </a:r>
                      <a:br>
                        <a:rPr lang="en-US" sz="2400" kern="1200" dirty="0">
                          <a:effectLst/>
                          <a:latin typeface="Cambria" panose="02040503050406030204" pitchFamily="18" charset="0"/>
                        </a:rPr>
                      </a:br>
                      <a:r>
                        <a:rPr lang="en-US" sz="2400" kern="1200" dirty="0">
                          <a:effectLst/>
                          <a:latin typeface="Cambria" panose="02040503050406030204" pitchFamily="18" charset="0"/>
                        </a:rPr>
                        <a:t>(MAP2K1/MEK1)</a:t>
                      </a:r>
                      <a:endParaRPr lang="en-US" sz="2400" dirty="0">
                        <a:latin typeface="Cambria" panose="02040503050406030204" pitchFamily="18" charset="0"/>
                      </a:endParaRPr>
                    </a:p>
                  </a:txBody>
                  <a:tcPr/>
                </a:tc>
                <a:tc>
                  <a:txBody>
                    <a:bodyPr/>
                    <a:lstStyle/>
                    <a:p>
                      <a:pPr marL="285750" indent="-285750" algn="l">
                        <a:buFont typeface="Arial" panose="020B0604020202020204" pitchFamily="34" charset="0"/>
                        <a:buChar char="•"/>
                      </a:pPr>
                      <a:r>
                        <a:rPr lang="en-US" dirty="0">
                          <a:latin typeface="Cambria" panose="02040503050406030204" pitchFamily="18" charset="0"/>
                        </a:rPr>
                        <a:t>Melanoma and metastasis </a:t>
                      </a:r>
                    </a:p>
                    <a:p>
                      <a:pPr marL="285750" indent="-285750" algn="l">
                        <a:buFont typeface="Arial" panose="020B0604020202020204" pitchFamily="34" charset="0"/>
                        <a:buChar char="•"/>
                      </a:pPr>
                      <a:r>
                        <a:rPr lang="en-US" dirty="0">
                          <a:latin typeface="Cambria" panose="02040503050406030204" pitchFamily="18" charset="0"/>
                        </a:rPr>
                        <a:t>Stabilizes GLI and activates Hedgehog Signaling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Cobimetinib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4.2 </a:t>
                      </a:r>
                      <a:r>
                        <a:rPr kumimoji="0" lang="en-US" sz="2000" u="none" strike="noStrike" kern="1200" cap="none" spc="0" normalizeH="0" baseline="0" noProof="0" dirty="0" err="1">
                          <a:ln>
                            <a:noFill/>
                          </a:ln>
                          <a:effectLst/>
                          <a:uLnTx/>
                          <a:uFillTx/>
                          <a:latin typeface="Cambria" panose="02040503050406030204" pitchFamily="18" charset="0"/>
                        </a:rPr>
                        <a:t>nM</a:t>
                      </a:r>
                      <a:r>
                        <a:rPr kumimoji="0" lang="en-US" sz="2000" u="none" strike="noStrike" kern="1200" cap="none" spc="0" normalizeH="0" baseline="0" noProof="0" dirty="0">
                          <a:ln>
                            <a:noFill/>
                          </a:ln>
                          <a:effectLst/>
                          <a:uLnTx/>
                          <a:uFillTx/>
                          <a:latin typeface="Cambria" panose="02040503050406030204" pitchFamily="18" charset="0"/>
                        </a:rPr>
                        <a:t>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1953247589"/>
                  </a:ext>
                </a:extLst>
              </a:tr>
              <a:tr h="1133566">
                <a:tc>
                  <a:txBody>
                    <a:bodyPr/>
                    <a:lstStyle/>
                    <a:p>
                      <a:pPr algn="ctr"/>
                      <a:r>
                        <a:rPr lang="en-US" sz="2400" kern="1200" dirty="0">
                          <a:effectLst/>
                          <a:latin typeface="Cambria" panose="02040503050406030204" pitchFamily="18" charset="0"/>
                        </a:rPr>
                        <a:t>Pyruvate Dehydrogenase Kinase (PDHK)</a:t>
                      </a:r>
                      <a:r>
                        <a:rPr lang="en-US" sz="2400" dirty="0">
                          <a:effectLst/>
                          <a:latin typeface="Cambria" panose="02040503050406030204" pitchFamily="18" charset="0"/>
                        </a:rPr>
                        <a:t>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Regulates glycolysis</a:t>
                      </a:r>
                    </a:p>
                    <a:p>
                      <a:pPr marL="285750" indent="-285750" algn="l">
                        <a:buFont typeface="Arial" panose="020B0604020202020204" pitchFamily="34" charset="0"/>
                        <a:buChar char="•"/>
                      </a:pPr>
                      <a:r>
                        <a:rPr lang="en-US" dirty="0">
                          <a:latin typeface="Cambria" panose="02040503050406030204" pitchFamily="18" charset="0"/>
                        </a:rPr>
                        <a:t>Inhibition upregulates apoptosis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Dichloroacetic Acid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81.03 mM </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802232639"/>
                  </a:ext>
                </a:extLst>
              </a:tr>
              <a:tr h="1056625">
                <a:tc>
                  <a:txBody>
                    <a:bodyPr/>
                    <a:lstStyle/>
                    <a:p>
                      <a:pPr algn="ctr"/>
                      <a:r>
                        <a:rPr lang="en-US" sz="2400" kern="1200" dirty="0">
                          <a:effectLst/>
                          <a:latin typeface="Cambria" panose="02040503050406030204" pitchFamily="18" charset="0"/>
                        </a:rPr>
                        <a:t>NIMA Related Kinase (NEK1) </a:t>
                      </a:r>
                      <a:endParaRPr lang="en-US" sz="2400" dirty="0">
                        <a:latin typeface="Cambria" panose="02040503050406030204" pitchFamily="18" charset="0"/>
                      </a:endParaRPr>
                    </a:p>
                  </a:txBody>
                  <a:tcPr anchor="ctr"/>
                </a:tc>
                <a:tc>
                  <a:txBody>
                    <a:bodyPr/>
                    <a:lstStyle/>
                    <a:p>
                      <a:pPr marL="285750" indent="-285750" algn="l">
                        <a:buFont typeface="Arial" panose="020B0604020202020204" pitchFamily="34" charset="0"/>
                        <a:buChar char="•"/>
                      </a:pPr>
                      <a:r>
                        <a:rPr lang="en-US" dirty="0">
                          <a:latin typeface="Cambria" panose="02040503050406030204" pitchFamily="18" charset="0"/>
                        </a:rPr>
                        <a:t>Role in </a:t>
                      </a:r>
                      <a:r>
                        <a:rPr lang="en-US" dirty="0" err="1">
                          <a:latin typeface="Cambria" panose="02040503050406030204" pitchFamily="18" charset="0"/>
                        </a:rPr>
                        <a:t>ciliogenesis</a:t>
                      </a:r>
                      <a:endParaRPr lang="en-US" dirty="0">
                        <a:latin typeface="Cambria" panose="02040503050406030204" pitchFamily="18" charset="0"/>
                      </a:endParaRPr>
                    </a:p>
                    <a:p>
                      <a:pPr marL="285750" indent="-285750" algn="l">
                        <a:buFont typeface="Arial" panose="020B0604020202020204" pitchFamily="34" charset="0"/>
                        <a:buChar char="•"/>
                      </a:pPr>
                      <a:r>
                        <a:rPr lang="en-US" dirty="0">
                          <a:latin typeface="Cambria" panose="02040503050406030204" pitchFamily="18" charset="0"/>
                        </a:rPr>
                        <a:t>Activates GLI  and Hedgehog Signaling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u="none" strike="noStrike" kern="1200" cap="none" spc="0" normalizeH="0" baseline="0" noProof="0" dirty="0">
                          <a:ln>
                            <a:noFill/>
                          </a:ln>
                          <a:effectLst/>
                          <a:uLnTx/>
                          <a:uFillTx/>
                          <a:latin typeface="Cambria" panose="02040503050406030204" pitchFamily="18" charset="0"/>
                        </a:rPr>
                        <a:t>Zinc05007751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Cambria" panose="02040503050406030204" pitchFamily="18" charset="0"/>
                        </a:rPr>
                        <a:t>IC50 3.4 </a:t>
                      </a:r>
                      <a:r>
                        <a:rPr kumimoji="0" lang="en-US" sz="2000" u="none" strike="noStrike" kern="1200" cap="none" spc="0" normalizeH="0" baseline="0" noProof="0" dirty="0" err="1">
                          <a:ln>
                            <a:noFill/>
                          </a:ln>
                          <a:effectLst/>
                          <a:uLnTx/>
                          <a:uFillTx/>
                          <a:latin typeface="Cambria" panose="02040503050406030204" pitchFamily="18" charset="0"/>
                        </a:rPr>
                        <a:t>μM</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txBody>
                  <a:tcPr/>
                </a:tc>
                <a:extLst>
                  <a:ext uri="{0D108BD9-81ED-4DB2-BD59-A6C34878D82A}">
                    <a16:rowId xmlns:a16="http://schemas.microsoft.com/office/drawing/2014/main" val="2401330673"/>
                  </a:ext>
                </a:extLst>
              </a:tr>
            </a:tbl>
          </a:graphicData>
        </a:graphic>
      </p:graphicFrame>
    </p:spTree>
    <p:extLst>
      <p:ext uri="{BB962C8B-B14F-4D97-AF65-F5344CB8AC3E}">
        <p14:creationId xmlns:p14="http://schemas.microsoft.com/office/powerpoint/2010/main" val="327017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F0E3-814B-0E42-84E5-7BD7366600EE}"/>
              </a:ext>
            </a:extLst>
          </p:cNvPr>
          <p:cNvSpPr>
            <a:spLocks noGrp="1"/>
          </p:cNvSpPr>
          <p:nvPr>
            <p:ph type="title"/>
          </p:nvPr>
        </p:nvSpPr>
        <p:spPr/>
        <p:txBody>
          <a:bodyPr>
            <a:normAutofit/>
          </a:bodyPr>
          <a:lstStyle/>
          <a:p>
            <a:r>
              <a:rPr lang="en-US" sz="4000" dirty="0">
                <a:latin typeface="Cambria" panose="02040503050406030204" pitchFamily="18" charset="0"/>
              </a:rPr>
              <a:t>MAP2K1/MEK1 inhibition does not impact Hedgehog Signaling Activation </a:t>
            </a:r>
          </a:p>
        </p:txBody>
      </p:sp>
      <p:pic>
        <p:nvPicPr>
          <p:cNvPr id="4" name="Picture 3" descr="A screenshot of a cell phone&#10;&#10;Description automatically generated">
            <a:extLst>
              <a:ext uri="{FF2B5EF4-FFF2-40B4-BE49-F238E27FC236}">
                <a16:creationId xmlns:a16="http://schemas.microsoft.com/office/drawing/2014/main" id="{E94755CC-ED4E-3748-AA21-018AD2C6EAEB}"/>
              </a:ext>
            </a:extLst>
          </p:cNvPr>
          <p:cNvPicPr/>
          <p:nvPr/>
        </p:nvPicPr>
        <p:blipFill rotWithShape="1">
          <a:blip r:embed="rId3">
            <a:extLst>
              <a:ext uri="{28A0092B-C50C-407E-A947-70E740481C1C}">
                <a14:useLocalDpi xmlns:a14="http://schemas.microsoft.com/office/drawing/2010/main" val="0"/>
              </a:ext>
            </a:extLst>
          </a:blip>
          <a:srcRect t="7137"/>
          <a:stretch/>
        </p:blipFill>
        <p:spPr bwMode="auto">
          <a:xfrm>
            <a:off x="237035" y="1962095"/>
            <a:ext cx="5858965" cy="3990131"/>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9FF7B9D8-B8D2-1F48-9EA3-BE98CF59DCDF}"/>
              </a:ext>
            </a:extLst>
          </p:cNvPr>
          <p:cNvSpPr txBox="1"/>
          <p:nvPr/>
        </p:nvSpPr>
        <p:spPr>
          <a:xfrm>
            <a:off x="1212574" y="1731262"/>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6" name="TextBox 5">
            <a:extLst>
              <a:ext uri="{FF2B5EF4-FFF2-40B4-BE49-F238E27FC236}">
                <a16:creationId xmlns:a16="http://schemas.microsoft.com/office/drawing/2014/main" id="{83ED2A17-7968-384D-9F6B-DCD80FD9596F}"/>
              </a:ext>
            </a:extLst>
          </p:cNvPr>
          <p:cNvSpPr txBox="1"/>
          <p:nvPr/>
        </p:nvSpPr>
        <p:spPr>
          <a:xfrm>
            <a:off x="7563335" y="1731261"/>
            <a:ext cx="3220278" cy="461665"/>
          </a:xfrm>
          <a:prstGeom prst="rect">
            <a:avLst/>
          </a:prstGeom>
          <a:noFill/>
        </p:spPr>
        <p:txBody>
          <a:bodyPr wrap="square" rtlCol="0">
            <a:spAutoFit/>
          </a:bodyPr>
          <a:lstStyle/>
          <a:p>
            <a:pPr algn="ctr"/>
            <a:r>
              <a:rPr lang="en-US" sz="2400" b="1" dirty="0">
                <a:latin typeface="Cambria" panose="02040503050406030204" pitchFamily="18" charset="0"/>
              </a:rPr>
              <a:t>BCC </a:t>
            </a:r>
          </a:p>
        </p:txBody>
      </p:sp>
      <p:sp>
        <p:nvSpPr>
          <p:cNvPr id="7" name="TextBox 6">
            <a:extLst>
              <a:ext uri="{FF2B5EF4-FFF2-40B4-BE49-F238E27FC236}">
                <a16:creationId xmlns:a16="http://schemas.microsoft.com/office/drawing/2014/main" id="{0429D7A1-62BC-2348-85C4-8A225C7E2DDA}"/>
              </a:ext>
            </a:extLst>
          </p:cNvPr>
          <p:cNvSpPr txBox="1"/>
          <p:nvPr/>
        </p:nvSpPr>
        <p:spPr>
          <a:xfrm>
            <a:off x="24504" y="6262042"/>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pic>
        <p:nvPicPr>
          <p:cNvPr id="8" name="Picture 7">
            <a:extLst>
              <a:ext uri="{FF2B5EF4-FFF2-40B4-BE49-F238E27FC236}">
                <a16:creationId xmlns:a16="http://schemas.microsoft.com/office/drawing/2014/main" id="{18C94250-5EBA-8542-94B3-55E4C4118C49}"/>
              </a:ext>
            </a:extLst>
          </p:cNvPr>
          <p:cNvPicPr>
            <a:picLocks noChangeAspect="1"/>
          </p:cNvPicPr>
          <p:nvPr/>
        </p:nvPicPr>
        <p:blipFill rotWithShape="1">
          <a:blip r:embed="rId4"/>
          <a:srcRect t="6963"/>
          <a:stretch/>
        </p:blipFill>
        <p:spPr>
          <a:xfrm>
            <a:off x="6289288" y="2305630"/>
            <a:ext cx="5665677" cy="3858497"/>
          </a:xfrm>
          <a:prstGeom prst="rect">
            <a:avLst/>
          </a:prstGeom>
        </p:spPr>
      </p:pic>
      <p:sp>
        <p:nvSpPr>
          <p:cNvPr id="9" name="Rectangle 8">
            <a:extLst>
              <a:ext uri="{FF2B5EF4-FFF2-40B4-BE49-F238E27FC236}">
                <a16:creationId xmlns:a16="http://schemas.microsoft.com/office/drawing/2014/main" id="{134822D0-31B9-F848-95F2-ACB2D3A3F087}"/>
              </a:ext>
            </a:extLst>
          </p:cNvPr>
          <p:cNvSpPr/>
          <p:nvPr/>
        </p:nvSpPr>
        <p:spPr>
          <a:xfrm>
            <a:off x="2794958" y="2141167"/>
            <a:ext cx="2234242" cy="356952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90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FBC13-666D-AA4C-8DDF-B74F97B97B4D}"/>
              </a:ext>
            </a:extLst>
          </p:cNvPr>
          <p:cNvSpPr>
            <a:spLocks noGrp="1"/>
          </p:cNvSpPr>
          <p:nvPr>
            <p:ph type="title"/>
          </p:nvPr>
        </p:nvSpPr>
        <p:spPr/>
        <p:txBody>
          <a:bodyPr>
            <a:normAutofit/>
          </a:bodyPr>
          <a:lstStyle/>
          <a:p>
            <a:r>
              <a:rPr lang="en-US" dirty="0">
                <a:latin typeface="Cambria" panose="02040503050406030204" pitchFamily="18" charset="0"/>
              </a:rPr>
              <a:t>Inhibition of PDHK by Dichloroacetic Acid does not reduce Hedgehog Signaling </a:t>
            </a:r>
          </a:p>
        </p:txBody>
      </p:sp>
      <p:pic>
        <p:nvPicPr>
          <p:cNvPr id="4" name="Picture 3" descr="A screenshot of a cell phone&#10;&#10;Description automatically generated">
            <a:extLst>
              <a:ext uri="{FF2B5EF4-FFF2-40B4-BE49-F238E27FC236}">
                <a16:creationId xmlns:a16="http://schemas.microsoft.com/office/drawing/2014/main" id="{BBD42F0C-6837-B14F-95F0-ED2150FB5E32}"/>
              </a:ext>
            </a:extLst>
          </p:cNvPr>
          <p:cNvPicPr/>
          <p:nvPr/>
        </p:nvPicPr>
        <p:blipFill rotWithShape="1">
          <a:blip r:embed="rId3">
            <a:extLst>
              <a:ext uri="{28A0092B-C50C-407E-A947-70E740481C1C}">
                <a14:useLocalDpi xmlns:a14="http://schemas.microsoft.com/office/drawing/2010/main" val="0"/>
              </a:ext>
            </a:extLst>
          </a:blip>
          <a:srcRect t="7232"/>
          <a:stretch/>
        </p:blipFill>
        <p:spPr bwMode="auto">
          <a:xfrm>
            <a:off x="412130" y="2007584"/>
            <a:ext cx="5683870" cy="4338192"/>
          </a:xfrm>
          <a:prstGeom prst="rect">
            <a:avLst/>
          </a:prstGeom>
          <a:ln>
            <a:noFill/>
          </a:ln>
          <a:extLst>
            <a:ext uri="{53640926-AAD7-44D8-BBD7-CCE9431645EC}">
              <a14:shadowObscured xmlns:a14="http://schemas.microsoft.com/office/drawing/2010/main"/>
            </a:ext>
          </a:extLst>
        </p:spPr>
      </p:pic>
      <p:pic>
        <p:nvPicPr>
          <p:cNvPr id="5" name="Picture 4" descr="A screenshot of a cell phone&#10;&#10;Description automatically generated">
            <a:extLst>
              <a:ext uri="{FF2B5EF4-FFF2-40B4-BE49-F238E27FC236}">
                <a16:creationId xmlns:a16="http://schemas.microsoft.com/office/drawing/2014/main" id="{25EC163E-9129-7349-8BA9-C088EAD0136E}"/>
              </a:ext>
            </a:extLst>
          </p:cNvPr>
          <p:cNvPicPr/>
          <p:nvPr/>
        </p:nvPicPr>
        <p:blipFill rotWithShape="1">
          <a:blip r:embed="rId4">
            <a:extLst>
              <a:ext uri="{28A0092B-C50C-407E-A947-70E740481C1C}">
                <a14:useLocalDpi xmlns:a14="http://schemas.microsoft.com/office/drawing/2010/main" val="0"/>
              </a:ext>
            </a:extLst>
          </a:blip>
          <a:srcRect t="6008"/>
          <a:stretch/>
        </p:blipFill>
        <p:spPr bwMode="auto">
          <a:xfrm>
            <a:off x="6527041" y="2344995"/>
            <a:ext cx="5096772" cy="400078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0F540D2-F083-CC4D-A2A9-E490F66BA181}"/>
              </a:ext>
            </a:extLst>
          </p:cNvPr>
          <p:cNvSpPr txBox="1"/>
          <p:nvPr/>
        </p:nvSpPr>
        <p:spPr>
          <a:xfrm>
            <a:off x="1152940" y="1664278"/>
            <a:ext cx="3220278" cy="461665"/>
          </a:xfrm>
          <a:prstGeom prst="rect">
            <a:avLst/>
          </a:prstGeom>
          <a:noFill/>
        </p:spPr>
        <p:txBody>
          <a:bodyPr wrap="square" rtlCol="0">
            <a:spAutoFit/>
          </a:bodyPr>
          <a:lstStyle/>
          <a:p>
            <a:pPr algn="ctr"/>
            <a:r>
              <a:rPr lang="en-US" sz="2400" b="1" dirty="0">
                <a:latin typeface="Cambria" panose="02040503050406030204" pitchFamily="18" charset="0"/>
              </a:rPr>
              <a:t>Wild Type (3T3) </a:t>
            </a:r>
          </a:p>
        </p:txBody>
      </p:sp>
      <p:sp>
        <p:nvSpPr>
          <p:cNvPr id="7" name="TextBox 6">
            <a:extLst>
              <a:ext uri="{FF2B5EF4-FFF2-40B4-BE49-F238E27FC236}">
                <a16:creationId xmlns:a16="http://schemas.microsoft.com/office/drawing/2014/main" id="{D4DE0599-75C7-784E-B851-667ECD43A7F9}"/>
              </a:ext>
            </a:extLst>
          </p:cNvPr>
          <p:cNvSpPr txBox="1"/>
          <p:nvPr/>
        </p:nvSpPr>
        <p:spPr>
          <a:xfrm>
            <a:off x="7465288" y="1652496"/>
            <a:ext cx="3220278" cy="461665"/>
          </a:xfrm>
          <a:prstGeom prst="rect">
            <a:avLst/>
          </a:prstGeom>
          <a:noFill/>
        </p:spPr>
        <p:txBody>
          <a:bodyPr wrap="square" rtlCol="0">
            <a:spAutoFit/>
          </a:bodyPr>
          <a:lstStyle/>
          <a:p>
            <a:pPr algn="ctr"/>
            <a:r>
              <a:rPr lang="en-US" sz="2400" b="1" dirty="0">
                <a:latin typeface="Cambria" panose="02040503050406030204" pitchFamily="18" charset="0"/>
              </a:rPr>
              <a:t>BCC</a:t>
            </a:r>
          </a:p>
        </p:txBody>
      </p:sp>
      <p:sp>
        <p:nvSpPr>
          <p:cNvPr id="8" name="TextBox 7">
            <a:extLst>
              <a:ext uri="{FF2B5EF4-FFF2-40B4-BE49-F238E27FC236}">
                <a16:creationId xmlns:a16="http://schemas.microsoft.com/office/drawing/2014/main" id="{57AA8472-E667-FD4C-A056-95ED216584F4}"/>
              </a:ext>
            </a:extLst>
          </p:cNvPr>
          <p:cNvSpPr txBox="1"/>
          <p:nvPr/>
        </p:nvSpPr>
        <p:spPr>
          <a:xfrm>
            <a:off x="0" y="6345775"/>
            <a:ext cx="7017026" cy="461665"/>
          </a:xfrm>
          <a:prstGeom prst="rect">
            <a:avLst/>
          </a:prstGeom>
          <a:noFill/>
        </p:spPr>
        <p:txBody>
          <a:bodyPr wrap="square" rtlCol="0">
            <a:spAutoFit/>
          </a:bodyPr>
          <a:lstStyle/>
          <a:p>
            <a:r>
              <a:rPr lang="en-US" sz="2400" dirty="0">
                <a:latin typeface="Cambria" panose="02040503050406030204" pitchFamily="18" charset="0"/>
              </a:rPr>
              <a:t>**MTT assay shows no impact on Cell Proliferation** </a:t>
            </a:r>
          </a:p>
        </p:txBody>
      </p:sp>
      <p:sp>
        <p:nvSpPr>
          <p:cNvPr id="9" name="Rectangle 8">
            <a:extLst>
              <a:ext uri="{FF2B5EF4-FFF2-40B4-BE49-F238E27FC236}">
                <a16:creationId xmlns:a16="http://schemas.microsoft.com/office/drawing/2014/main" id="{2D2ADB3F-9CE5-BD4B-AFD0-7DE9149DB086}"/>
              </a:ext>
            </a:extLst>
          </p:cNvPr>
          <p:cNvSpPr/>
          <p:nvPr/>
        </p:nvSpPr>
        <p:spPr>
          <a:xfrm>
            <a:off x="2760454" y="2141167"/>
            <a:ext cx="2035834" cy="398555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903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1122</Words>
  <Application>Microsoft Macintosh PowerPoint</Application>
  <PresentationFormat>Widescreen</PresentationFormat>
  <Paragraphs>111</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Cambria</vt:lpstr>
      <vt:lpstr>Office Theme</vt:lpstr>
      <vt:lpstr>Role of kinases MAP2K1, PDHK and NEK1 on Hedgehog Signaling Activation</vt:lpstr>
      <vt:lpstr>Basal Cell Carcinoma </vt:lpstr>
      <vt:lpstr>Hedgehog Signaling Pathway</vt:lpstr>
      <vt:lpstr>Inhibition of SMO to treat BCC </vt:lpstr>
      <vt:lpstr>Alternative Target for BCC Treatment</vt:lpstr>
      <vt:lpstr>PowerPoint Presentation</vt:lpstr>
      <vt:lpstr>Kinases Predicted to be Active at Recurrent GLI Mutations</vt:lpstr>
      <vt:lpstr>MAP2K1/MEK1 inhibition does not impact Hedgehog Signaling Activation </vt:lpstr>
      <vt:lpstr>Inhibition of PDHK by Dichloroacetic Acid does not reduce Hedgehog Signaling </vt:lpstr>
      <vt:lpstr>Inhibition of NEK1 affects Hedgehog Signaling Activation</vt:lpstr>
      <vt:lpstr>Future Directions </vt:lpstr>
      <vt:lpstr>Acknowledgements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Role of kinases MAP2K1, PDHK and NEK1 on Hedgehog Signaling Activation</dc:title>
  <dc:creator>Paige Halas</dc:creator>
  <cp:lastModifiedBy>Paige Halas</cp:lastModifiedBy>
  <cp:revision>1</cp:revision>
  <dcterms:created xsi:type="dcterms:W3CDTF">2019-12-05T06:29:18Z</dcterms:created>
  <dcterms:modified xsi:type="dcterms:W3CDTF">2019-12-05T06:35:49Z</dcterms:modified>
</cp:coreProperties>
</file>